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7"/>
  </p:notesMasterIdLst>
  <p:sldIdLst>
    <p:sldId id="256" r:id="rId2"/>
    <p:sldId id="347" r:id="rId3"/>
    <p:sldId id="286" r:id="rId4"/>
    <p:sldId id="357" r:id="rId5"/>
    <p:sldId id="349" r:id="rId6"/>
    <p:sldId id="359" r:id="rId7"/>
    <p:sldId id="354" r:id="rId8"/>
    <p:sldId id="376" r:id="rId9"/>
    <p:sldId id="363" r:id="rId10"/>
    <p:sldId id="369" r:id="rId11"/>
    <p:sldId id="370" r:id="rId12"/>
    <p:sldId id="350" r:id="rId13"/>
    <p:sldId id="360" r:id="rId14"/>
    <p:sldId id="361" r:id="rId15"/>
    <p:sldId id="362" r:id="rId16"/>
    <p:sldId id="382" r:id="rId17"/>
    <p:sldId id="384" r:id="rId18"/>
    <p:sldId id="371" r:id="rId19"/>
    <p:sldId id="373" r:id="rId20"/>
    <p:sldId id="385" r:id="rId21"/>
    <p:sldId id="372" r:id="rId22"/>
    <p:sldId id="310" r:id="rId23"/>
    <p:sldId id="348" r:id="rId24"/>
    <p:sldId id="383" r:id="rId25"/>
    <p:sldId id="364" r:id="rId26"/>
    <p:sldId id="335" r:id="rId27"/>
    <p:sldId id="380" r:id="rId28"/>
    <p:sldId id="328" r:id="rId29"/>
    <p:sldId id="388" r:id="rId30"/>
    <p:sldId id="387" r:id="rId31"/>
    <p:sldId id="389" r:id="rId32"/>
    <p:sldId id="390" r:id="rId33"/>
    <p:sldId id="379" r:id="rId34"/>
    <p:sldId id="377" r:id="rId35"/>
    <p:sldId id="378" r:id="rId36"/>
    <p:sldId id="381" r:id="rId37"/>
    <p:sldId id="392" r:id="rId38"/>
    <p:sldId id="393" r:id="rId39"/>
    <p:sldId id="394" r:id="rId40"/>
    <p:sldId id="397" r:id="rId41"/>
    <p:sldId id="395" r:id="rId42"/>
    <p:sldId id="398" r:id="rId43"/>
    <p:sldId id="399" r:id="rId44"/>
    <p:sldId id="400" r:id="rId45"/>
    <p:sldId id="396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D67D3"/>
    <a:srgbClr val="77B00C"/>
    <a:srgbClr val="51BA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6090"/>
    <p:restoredTop sz="69252"/>
  </p:normalViewPr>
  <p:slideViewPr>
    <p:cSldViewPr snapToGrid="0">
      <p:cViewPr varScale="1">
        <p:scale>
          <a:sx n="81" d="100"/>
          <a:sy n="81" d="100"/>
        </p:scale>
        <p:origin x="216" y="2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A9C87E-A7E3-5E45-8F8B-0AC8480DF372}" type="datetimeFigureOut">
              <a:rPr lang="en-US" smtClean="0"/>
              <a:t>1/23/23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E039C3-4D48-2140-A571-7343270AA7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7317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E039C3-4D48-2140-A571-7343270AA79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9063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E039C3-4D48-2140-A571-7343270AA79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6577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E039C3-4D48-2140-A571-7343270AA79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2120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E039C3-4D48-2140-A571-7343270AA79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571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E039C3-4D48-2140-A571-7343270AA79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7667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E039C3-4D48-2140-A571-7343270AA79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7371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E039C3-4D48-2140-A571-7343270AA79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9008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E039C3-4D48-2140-A571-7343270AA79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0562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E039C3-4D48-2140-A571-7343270AA79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6398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E039C3-4D48-2140-A571-7343270AA79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34065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E039C3-4D48-2140-A571-7343270AA79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4927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E039C3-4D48-2140-A571-7343270AA79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55649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E039C3-4D48-2140-A571-7343270AA79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076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E039C3-4D48-2140-A571-7343270AA79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7293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E039C3-4D48-2140-A571-7343270AA79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64501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E039C3-4D48-2140-A571-7343270AA79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92360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E039C3-4D48-2140-A571-7343270AA79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43971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E039C3-4D48-2140-A571-7343270AA79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38733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E039C3-4D48-2140-A571-7343270AA79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66068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E039C3-4D48-2140-A571-7343270AA79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26568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E039C3-4D48-2140-A571-7343270AA79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38101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E039C3-4D48-2140-A571-7343270AA79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4220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E039C3-4D48-2140-A571-7343270AA79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14052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E039C3-4D48-2140-A571-7343270AA79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44227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E039C3-4D48-2140-A571-7343270AA79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37346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E039C3-4D48-2140-A571-7343270AA79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81880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E039C3-4D48-2140-A571-7343270AA790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65953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E039C3-4D48-2140-A571-7343270AA790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14872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E039C3-4D48-2140-A571-7343270AA790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12857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E039C3-4D48-2140-A571-7343270AA790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38395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E039C3-4D48-2140-A571-7343270AA790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57181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E039C3-4D48-2140-A571-7343270AA790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4749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E039C3-4D48-2140-A571-7343270AA790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6424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E039C3-4D48-2140-A571-7343270AA79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01786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E039C3-4D48-2140-A571-7343270AA790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67394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E039C3-4D48-2140-A571-7343270AA790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99942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E039C3-4D48-2140-A571-7343270AA790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4291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E039C3-4D48-2140-A571-7343270AA79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7940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E039C3-4D48-2140-A571-7343270AA79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6169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E039C3-4D48-2140-A571-7343270AA79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5814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E039C3-4D48-2140-A571-7343270AA79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2469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E039C3-4D48-2140-A571-7343270AA79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3108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059835-8D8A-A563-8B9B-3EC4321BF3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3CA7539-0F28-8BA5-4201-E71256F94F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2311C9-9685-1D9E-06D9-846666F6C2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6DB2F-2EF6-DB43-8FF2-B046B1B322FC}" type="datetime1">
              <a:rPr lang="en-US" smtClean="0"/>
              <a:t>1/23/23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9B558D-3E33-A1E7-7988-C2448ED92C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369D49-F8B0-695A-8B78-63B13CEC97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B0499-CF06-2F4B-8A07-138BFE86E0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4131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42B07-9EE0-D5B8-C4F0-CA5DD3B95C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F23B9AC-ECCD-DE4C-3376-7E76DEBBCB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759D4E-4B83-1087-E1B3-7CE93B78C2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E8D3B7-66B3-524F-9903-20E833EA4BBF}" type="datetime1">
              <a:rPr lang="en-US" smtClean="0"/>
              <a:t>1/23/23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59F23C-762B-A120-43D0-7BF8A47E3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20C5E4-57A7-BA38-A493-D5DD9095CF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B0499-CF06-2F4B-8A07-138BFE86E0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4495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B8B83AB-39C8-CAB8-80D1-E7819F752DA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71BCF5-C6E4-DF65-A86A-E19114D750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107814-B373-E939-6559-4ECDA28667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F9847-F061-844E-9C2A-2DEFDCF31E2D}" type="datetime1">
              <a:rPr lang="en-US" smtClean="0"/>
              <a:t>1/23/23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00A850-1A23-363A-71AE-D3A1840F40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362B3F-8525-89BE-EAD5-948F94B312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B0499-CF06-2F4B-8A07-138BFE86E0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914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54A6F2-DBA0-B613-C40D-A6DEB1726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6EDDC5-9558-3493-9DF2-F20512DCDE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6912CE-48EF-81D8-3864-5E92F4D698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D493CE-160B-AF4E-A802-123E2E3454F2}" type="datetime1">
              <a:rPr lang="en-US" smtClean="0"/>
              <a:t>1/23/23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2A73DE-610A-4227-868A-084951BF77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793BA9-535C-A936-D7E9-9FCC6F6E0C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B0499-CF06-2F4B-8A07-138BFE86E0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5939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479D25-FC3B-E907-5B34-94242E4982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44E5D7-0498-9A47-79B5-3F4882A539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79749E-A6C7-82E5-F0E4-8402EA9AB4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BB1C6-BFE4-B249-89ED-9763A09E82FE}" type="datetime1">
              <a:rPr lang="en-US" smtClean="0"/>
              <a:t>1/23/23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109E88-EEEA-BDE4-D1A8-0DB27D218E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370907-39C7-25A0-3D52-EC66E0166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B0499-CF06-2F4B-8A07-138BFE86E0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2607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F2417-DE52-18B7-8B87-4E08DAB03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D60FD4-A7E8-3976-15A2-5CBCE83404D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BEF03F-4479-2F19-3A47-36BBEFB0CC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B538A4-39A1-8767-C695-A086E905BA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F05661-74CA-A94E-A8FA-67C60C6ACAC6}" type="datetime1">
              <a:rPr lang="en-US" smtClean="0"/>
              <a:t>1/23/23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0C36C8-21D3-79F1-4EE9-253167528A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D3B50B-73A3-C1A7-E088-38C935887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B0499-CF06-2F4B-8A07-138BFE86E0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0880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C261F-AC6B-DD62-56FD-051E94D196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D41513-969D-0E3F-AF8D-677DEFACCC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5B170A-A7A3-EB9A-B144-A2D6CE084B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F3A418-FDD2-EBDB-E46E-E01F57816C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E9C82E2-8B6B-0BC2-48ED-E7624D7987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042B91B-5C8C-9C0D-1E11-AC9144A22E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62858-F805-2D4E-94A7-82467672D7F3}" type="datetime1">
              <a:rPr lang="en-US" smtClean="0"/>
              <a:t>1/23/23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7909AFD-1FAE-4EC0-D0B1-C03EB8DCA8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2E907AA-8EFD-C3ED-FBAF-4D44642FD9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B0499-CF06-2F4B-8A07-138BFE86E0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2863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86AE44-BC84-BE28-D60F-3A8CF5DF2B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AE6870F-2E60-92E1-023C-C586541E3D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2FE5F-5123-DD43-9AB2-759FCDA708FE}" type="datetime1">
              <a:rPr lang="en-US" smtClean="0"/>
              <a:t>1/23/23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4D6AEF3-06FB-E117-9A9F-C2274F2E8F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FFD9CD-02C5-1D8E-8A39-AF61A2D31D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B0499-CF06-2F4B-8A07-138BFE86E0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297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ACE2B08-4059-DE08-716E-37816C54DF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ED731-1104-484C-9484-470925512968}" type="datetime1">
              <a:rPr lang="en-US" smtClean="0"/>
              <a:t>1/23/23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A39A1C1-41A1-D777-D051-62A189DB4B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3484F9-8167-C006-1A05-0F3C0BF42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B0499-CF06-2F4B-8A07-138BFE86E0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0328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7DA577-3E7F-EB99-B541-CA85AF8E7D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1941E9-5B3B-12F7-F3B3-FA1A09F78E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A69C2F-CA01-46BB-02BA-A880D36546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EAEFDC-29C7-CA63-9EC9-6A4B8A9B6E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B29C0A-6012-4147-8ABA-8A23C63B3F1B}" type="datetime1">
              <a:rPr lang="en-US" smtClean="0"/>
              <a:t>1/23/23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FF00F3-2F6F-CD70-7510-0A8A7C92AC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0588C8-9D35-137A-4F0A-7262BF561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B0499-CF06-2F4B-8A07-138BFE86E0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2942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A8F937-5784-6D74-48D1-205BC0AF9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3FA0377-1F4A-6BB0-A709-A72671120C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D19F19-D1D2-CE62-9179-FFA92151D0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43E17C-E1A8-9D04-A3AD-4D2FC556F4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C6992-9253-704F-A9AB-CEDCAB2F5489}" type="datetime1">
              <a:rPr lang="en-US" smtClean="0"/>
              <a:t>1/23/23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BFB55C-8AC9-38F6-F1A0-5516911945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4B5B24-B2CA-AF49-972E-0D3FB180E4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B0499-CF06-2F4B-8A07-138BFE86E0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9563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46DBA70-0F01-6284-2905-4229332B1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07C532-6F43-3C76-6360-DB2D193B6B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E09FB5-BA2B-1201-2DC3-2AABDF775E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52343A-D2BF-F841-BE39-C0FF8C487612}" type="datetime1">
              <a:rPr lang="en-US" smtClean="0"/>
              <a:t>1/23/23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E677E0-4BED-B7C6-0A59-335342ABFE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93ECD0-16E7-EBE7-34B3-2D1DF054B2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7B0499-CF06-2F4B-8A07-138BFE86E0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3607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7.jpeg"/><Relationship Id="rId7" Type="http://schemas.microsoft.com/office/2007/relationships/hdphoto" Target="../media/hdphoto2.wdp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microsoft.com/office/2007/relationships/hdphoto" Target="../media/hdphoto1.wdp"/><Relationship Id="rId4" Type="http://schemas.openxmlformats.org/officeDocument/2006/relationships/image" Target="../media/image28.png"/><Relationship Id="rId9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F34FED-EABA-5455-8011-74A678028509}"/>
              </a:ext>
            </a:extLst>
          </p:cNvPr>
          <p:cNvSpPr txBox="1"/>
          <p:nvPr/>
        </p:nvSpPr>
        <p:spPr>
          <a:xfrm>
            <a:off x="359815" y="341053"/>
            <a:ext cx="11302098" cy="80945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   </a:t>
            </a:r>
            <a:r>
              <a:rPr lang="en-US" sz="35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MCB 545</a:t>
            </a:r>
            <a:endParaRPr lang="en-US" sz="2800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  <a:p>
            <a:endParaRPr lang="en-US" sz="24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  <a:p>
            <a:r>
              <a:rPr lang="en-US" sz="36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Week 2</a:t>
            </a:r>
          </a:p>
          <a:p>
            <a:endParaRPr lang="en-US" sz="24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  <a:p>
            <a:endParaRPr lang="en-US" sz="2800" b="1" u="sng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  <a:p>
            <a:r>
              <a:rPr lang="en-US" sz="2800" b="1" u="sng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Monday</a:t>
            </a:r>
            <a:r>
              <a:rPr lang="en-US" sz="28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: The Human Genome; Intro to Linux / Biocluster</a:t>
            </a:r>
          </a:p>
          <a:p>
            <a:endParaRPr lang="en-US" sz="28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  <a:p>
            <a:endParaRPr lang="en-US" sz="2800" b="1" u="sng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  <a:p>
            <a:r>
              <a:rPr lang="en-US" sz="2800" b="1" u="sng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Wednesday</a:t>
            </a:r>
            <a:r>
              <a:rPr lang="en-US" sz="28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: DNA-RNA binding proteins, Genomic Data Resources</a:t>
            </a:r>
            <a:br>
              <a:rPr lang="en-US" sz="28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</a:br>
            <a:endParaRPr lang="en-US" sz="28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  <a:p>
            <a:endParaRPr lang="en-US" sz="24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  <a:p>
            <a:endParaRPr lang="en-US" sz="36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  <a:p>
            <a:endParaRPr lang="en-US" sz="36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  <a:p>
            <a:endParaRPr lang="en-US" sz="36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  <a:p>
            <a:endParaRPr lang="en-US" sz="36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  <a:p>
            <a:endParaRPr lang="en-US" sz="36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1CB7F2-5588-7F6F-F671-AF99E99D6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B0499-CF06-2F4B-8A07-138BFE86E085}" type="slidenum">
              <a:rPr lang="en-US" smtClean="0"/>
              <a:t>1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18C407F-9518-3338-F71B-761A05709A71}"/>
              </a:ext>
            </a:extLst>
          </p:cNvPr>
          <p:cNvSpPr/>
          <p:nvPr/>
        </p:nvSpPr>
        <p:spPr>
          <a:xfrm>
            <a:off x="468143" y="483705"/>
            <a:ext cx="198783" cy="33793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4894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F34FED-EABA-5455-8011-74A678028509}"/>
              </a:ext>
            </a:extLst>
          </p:cNvPr>
          <p:cNvSpPr txBox="1"/>
          <p:nvPr/>
        </p:nvSpPr>
        <p:spPr>
          <a:xfrm>
            <a:off x="359814" y="341053"/>
            <a:ext cx="1183218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   </a:t>
            </a:r>
            <a:r>
              <a:rPr lang="en-US" sz="35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Generating the draft genome sequence</a:t>
            </a:r>
            <a:endParaRPr lang="en-US" sz="24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  <a:p>
            <a:endParaRPr lang="en-US" sz="36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  <a:p>
            <a:endParaRPr lang="en-US" sz="36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  <a:p>
            <a:endParaRPr lang="en-US" sz="36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  <a:p>
            <a:endParaRPr lang="en-US" sz="36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  <a:p>
            <a:endParaRPr lang="en-US" sz="36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1CB7F2-5588-7F6F-F671-AF99E99D6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B0499-CF06-2F4B-8A07-138BFE86E085}" type="slidenum">
              <a:rPr lang="en-US" smtClean="0"/>
              <a:t>10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18C407F-9518-3338-F71B-761A05709A71}"/>
              </a:ext>
            </a:extLst>
          </p:cNvPr>
          <p:cNvSpPr/>
          <p:nvPr/>
        </p:nvSpPr>
        <p:spPr>
          <a:xfrm>
            <a:off x="468143" y="483705"/>
            <a:ext cx="198783" cy="33793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A screenshot of a computer&#10;&#10;Description automatically generated">
            <a:extLst>
              <a:ext uri="{FF2B5EF4-FFF2-40B4-BE49-F238E27FC236}">
                <a16:creationId xmlns:a16="http://schemas.microsoft.com/office/drawing/2014/main" id="{CA03B17F-BF70-AE46-A13C-DD9AA0015CC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78123" y="1376513"/>
            <a:ext cx="3072317" cy="410497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46BEDD4D-2D67-7BD5-623C-D1203A49E61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8571" y="1830962"/>
            <a:ext cx="2950526" cy="410497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7D2DF60-2DFC-CD93-EC72-E30965E318F7}"/>
              </a:ext>
            </a:extLst>
          </p:cNvPr>
          <p:cNvSpPr txBox="1"/>
          <p:nvPr/>
        </p:nvSpPr>
        <p:spPr>
          <a:xfrm>
            <a:off x="468143" y="6137688"/>
            <a:ext cx="76308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  <a:cs typeface="Devanagari MT" panose="02000500020000000000" pitchFamily="2" charset="0"/>
              </a:rPr>
              <a:t>International Human Genome Sequencing Consortium, Nature, 2001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DCE30C-E3C5-6E12-222F-656A72F5A566}"/>
              </a:ext>
            </a:extLst>
          </p:cNvPr>
          <p:cNvSpPr txBox="1"/>
          <p:nvPr/>
        </p:nvSpPr>
        <p:spPr>
          <a:xfrm>
            <a:off x="5609742" y="1376513"/>
            <a:ext cx="545315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Technology development for </a:t>
            </a:r>
          </a:p>
          <a:p>
            <a:pPr algn="ctr"/>
            <a:r>
              <a:rPr lang="en-US" sz="24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large-scale sequencing</a:t>
            </a:r>
          </a:p>
        </p:txBody>
      </p:sp>
      <p:pic>
        <p:nvPicPr>
          <p:cNvPr id="10" name="Picture 9" descr="A picture containing text, screenshot, indoor, computer&#10;&#10;Description automatically generated">
            <a:extLst>
              <a:ext uri="{FF2B5EF4-FFF2-40B4-BE49-F238E27FC236}">
                <a16:creationId xmlns:a16="http://schemas.microsoft.com/office/drawing/2014/main" id="{01164CE6-930A-279B-F202-ECB4860F5C7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54834" y="2629110"/>
            <a:ext cx="3151900" cy="242775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CE306EE-0349-06A3-857D-914A40002D51}"/>
              </a:ext>
            </a:extLst>
          </p:cNvPr>
          <p:cNvSpPr txBox="1"/>
          <p:nvPr/>
        </p:nvSpPr>
        <p:spPr>
          <a:xfrm>
            <a:off x="8336320" y="2683119"/>
            <a:ext cx="3217109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1986 – ABI 370</a:t>
            </a:r>
          </a:p>
          <a:p>
            <a:r>
              <a:rPr lang="en-US" sz="24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1995 – ABI 377</a:t>
            </a:r>
          </a:p>
          <a:p>
            <a:r>
              <a:rPr lang="en-US" sz="24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1998 – ABI 3700</a:t>
            </a:r>
          </a:p>
          <a:p>
            <a:endParaRPr lang="en-US" sz="24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  <a:p>
            <a:r>
              <a:rPr lang="en-US" sz="24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Engineering</a:t>
            </a:r>
          </a:p>
          <a:p>
            <a:r>
              <a:rPr lang="en-US" sz="24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Throughput</a:t>
            </a:r>
          </a:p>
          <a:p>
            <a:r>
              <a:rPr lang="en-US" sz="24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Automation/</a:t>
            </a:r>
          </a:p>
          <a:p>
            <a:r>
              <a:rPr lang="en-US" sz="24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Industrialization</a:t>
            </a:r>
          </a:p>
          <a:p>
            <a:r>
              <a:rPr lang="en-US" sz="24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Computation</a:t>
            </a:r>
          </a:p>
          <a:p>
            <a:endParaRPr lang="en-US" sz="24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  <a:p>
            <a:endParaRPr lang="en-US" sz="24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54159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F34FED-EABA-5455-8011-74A678028509}"/>
              </a:ext>
            </a:extLst>
          </p:cNvPr>
          <p:cNvSpPr txBox="1"/>
          <p:nvPr/>
        </p:nvSpPr>
        <p:spPr>
          <a:xfrm>
            <a:off x="359814" y="341053"/>
            <a:ext cx="1183218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   </a:t>
            </a:r>
            <a:r>
              <a:rPr lang="en-US" sz="35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Generating the draft genome sequence</a:t>
            </a:r>
            <a:endParaRPr lang="en-US" sz="24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  <a:p>
            <a:endParaRPr lang="en-US" sz="36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  <a:p>
            <a:endParaRPr lang="en-US" sz="36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  <a:p>
            <a:endParaRPr lang="en-US" sz="36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  <a:p>
            <a:endParaRPr lang="en-US" sz="36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  <a:p>
            <a:endParaRPr lang="en-US" sz="36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1CB7F2-5588-7F6F-F671-AF99E99D6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B0499-CF06-2F4B-8A07-138BFE86E085}" type="slidenum">
              <a:rPr lang="en-US" smtClean="0"/>
              <a:t>11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18C407F-9518-3338-F71B-761A05709A71}"/>
              </a:ext>
            </a:extLst>
          </p:cNvPr>
          <p:cNvSpPr/>
          <p:nvPr/>
        </p:nvSpPr>
        <p:spPr>
          <a:xfrm>
            <a:off x="468143" y="483705"/>
            <a:ext cx="198783" cy="33793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A screenshot of a computer&#10;&#10;Description automatically generated">
            <a:extLst>
              <a:ext uri="{FF2B5EF4-FFF2-40B4-BE49-F238E27FC236}">
                <a16:creationId xmlns:a16="http://schemas.microsoft.com/office/drawing/2014/main" id="{CA03B17F-BF70-AE46-A13C-DD9AA0015CC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78123" y="1376513"/>
            <a:ext cx="3072317" cy="410497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46BEDD4D-2D67-7BD5-623C-D1203A49E61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8571" y="1830962"/>
            <a:ext cx="2950526" cy="410497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7D2DF60-2DFC-CD93-EC72-E30965E318F7}"/>
              </a:ext>
            </a:extLst>
          </p:cNvPr>
          <p:cNvSpPr txBox="1"/>
          <p:nvPr/>
        </p:nvSpPr>
        <p:spPr>
          <a:xfrm>
            <a:off x="468143" y="6137688"/>
            <a:ext cx="76308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  <a:cs typeface="Devanagari MT" panose="02000500020000000000" pitchFamily="2" charset="0"/>
              </a:rPr>
              <a:t>International Human Genome Sequencing Consortium, Nature, 2001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DCE30C-E3C5-6E12-222F-656A72F5A566}"/>
              </a:ext>
            </a:extLst>
          </p:cNvPr>
          <p:cNvSpPr txBox="1"/>
          <p:nvPr/>
        </p:nvSpPr>
        <p:spPr>
          <a:xfrm>
            <a:off x="5609742" y="1376513"/>
            <a:ext cx="545315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Public data sharing (GenBank)</a:t>
            </a:r>
          </a:p>
        </p:txBody>
      </p:sp>
      <p:pic>
        <p:nvPicPr>
          <p:cNvPr id="4" name="Picture 3" descr="A picture containing text, screenshot, indoor, computer&#10;&#10;Description automatically generated">
            <a:extLst>
              <a:ext uri="{FF2B5EF4-FFF2-40B4-BE49-F238E27FC236}">
                <a16:creationId xmlns:a16="http://schemas.microsoft.com/office/drawing/2014/main" id="{5AB7079D-6B9C-C47E-D15C-F5BCA523B289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02840" y="2119588"/>
            <a:ext cx="4992262" cy="367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9684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F34FED-EABA-5455-8011-74A678028509}"/>
              </a:ext>
            </a:extLst>
          </p:cNvPr>
          <p:cNvSpPr txBox="1"/>
          <p:nvPr/>
        </p:nvSpPr>
        <p:spPr>
          <a:xfrm>
            <a:off x="359814" y="365892"/>
            <a:ext cx="1130209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   </a:t>
            </a:r>
            <a:r>
              <a:rPr lang="en-US" sz="35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The human (reference) genome: version 1 (hg1)</a:t>
            </a:r>
            <a:endParaRPr lang="en-US" sz="36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  <a:p>
            <a:endParaRPr lang="en-US" sz="36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  <a:p>
            <a:endParaRPr lang="en-US" sz="36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  <a:p>
            <a:endParaRPr lang="en-US" sz="36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  <a:p>
            <a:endParaRPr lang="en-US" sz="36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1CB7F2-5588-7F6F-F671-AF99E99D6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B0499-CF06-2F4B-8A07-138BFE86E085}" type="slidenum">
              <a:rPr lang="en-US" smtClean="0"/>
              <a:t>12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18C407F-9518-3338-F71B-761A05709A71}"/>
              </a:ext>
            </a:extLst>
          </p:cNvPr>
          <p:cNvSpPr/>
          <p:nvPr/>
        </p:nvSpPr>
        <p:spPr>
          <a:xfrm>
            <a:off x="468143" y="483705"/>
            <a:ext cx="198783" cy="33793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Graphical user interface, application, table&#10;&#10;Description automatically generated">
            <a:extLst>
              <a:ext uri="{FF2B5EF4-FFF2-40B4-BE49-F238E27FC236}">
                <a16:creationId xmlns:a16="http://schemas.microsoft.com/office/drawing/2014/main" id="{54FCB8BF-531D-6B70-0937-82A4756207D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96511" y="1495684"/>
            <a:ext cx="5384269" cy="436490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DEA072D-CDD8-7479-E21F-BEB72875C1B9}"/>
              </a:ext>
            </a:extLst>
          </p:cNvPr>
          <p:cNvSpPr txBox="1"/>
          <p:nvPr/>
        </p:nvSpPr>
        <p:spPr>
          <a:xfrm>
            <a:off x="359813" y="1281184"/>
            <a:ext cx="5236697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Human Genome Project (HGP)</a:t>
            </a:r>
          </a:p>
          <a:p>
            <a:endParaRPr lang="en-US" sz="24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  <a:p>
            <a:r>
              <a:rPr lang="en-US" sz="24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single consensus haplotype representation of each chromosome</a:t>
            </a:r>
          </a:p>
          <a:p>
            <a:endParaRPr lang="en-US" sz="24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  <a:p>
            <a:r>
              <a:rPr lang="en-US" sz="24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collapsed sequences from &gt; 50 individuals</a:t>
            </a:r>
          </a:p>
          <a:p>
            <a:endParaRPr lang="en-US" sz="24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  <a:p>
            <a:r>
              <a:rPr lang="en-US" sz="24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~10% euchromatic genome missing</a:t>
            </a:r>
          </a:p>
          <a:p>
            <a:endParaRPr lang="en-US" sz="24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  <a:p>
            <a:r>
              <a:rPr lang="en-US" sz="24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~ 150,000 gaps, unknown orientation/order in many regions</a:t>
            </a:r>
          </a:p>
          <a:p>
            <a:endParaRPr lang="en-US" sz="24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FFEA57-B8A1-F281-4511-CFC0EF4E9A29}"/>
              </a:ext>
            </a:extLst>
          </p:cNvPr>
          <p:cNvSpPr txBox="1"/>
          <p:nvPr/>
        </p:nvSpPr>
        <p:spPr>
          <a:xfrm>
            <a:off x="6233326" y="6048573"/>
            <a:ext cx="60980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  <a:cs typeface="Devanagari MT" panose="02000500020000000000" pitchFamily="2" charset="0"/>
              </a:rPr>
              <a:t>https://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Helvetica" pitchFamily="2" charset="0"/>
                <a:cs typeface="Devanagari MT" panose="02000500020000000000" pitchFamily="2" charset="0"/>
              </a:rPr>
              <a:t>genome.ucsc.edu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  <a:cs typeface="Devanagari MT" panose="02000500020000000000" pitchFamily="2" charset="0"/>
              </a:rPr>
              <a:t>/FAQ/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Helvetica" pitchFamily="2" charset="0"/>
                <a:cs typeface="Devanagari MT" panose="02000500020000000000" pitchFamily="2" charset="0"/>
              </a:rPr>
              <a:t>FAQreleases.html</a:t>
            </a:r>
            <a:endParaRPr 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9653FFB-A4AA-A144-DF1B-2EF926D5FDE1}"/>
              </a:ext>
            </a:extLst>
          </p:cNvPr>
          <p:cNvSpPr/>
          <p:nvPr/>
        </p:nvSpPr>
        <p:spPr>
          <a:xfrm>
            <a:off x="5596511" y="5667119"/>
            <a:ext cx="1245160" cy="177144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08780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F34FED-EABA-5455-8011-74A678028509}"/>
              </a:ext>
            </a:extLst>
          </p:cNvPr>
          <p:cNvSpPr txBox="1"/>
          <p:nvPr/>
        </p:nvSpPr>
        <p:spPr>
          <a:xfrm>
            <a:off x="359814" y="365892"/>
            <a:ext cx="1130209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   </a:t>
            </a:r>
            <a:r>
              <a:rPr lang="en-US" sz="35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The human (reference) genome: NCBI Build 35</a:t>
            </a:r>
            <a:endParaRPr lang="en-US" sz="36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  <a:p>
            <a:endParaRPr lang="en-US" sz="36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  <a:p>
            <a:endParaRPr lang="en-US" sz="36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  <a:p>
            <a:endParaRPr lang="en-US" sz="36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1CB7F2-5588-7F6F-F671-AF99E99D6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B0499-CF06-2F4B-8A07-138BFE86E085}" type="slidenum">
              <a:rPr lang="en-US" smtClean="0"/>
              <a:t>13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18C407F-9518-3338-F71B-761A05709A71}"/>
              </a:ext>
            </a:extLst>
          </p:cNvPr>
          <p:cNvSpPr/>
          <p:nvPr/>
        </p:nvSpPr>
        <p:spPr>
          <a:xfrm>
            <a:off x="468143" y="483705"/>
            <a:ext cx="198783" cy="33793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Graphical user interface, application, table&#10;&#10;Description automatically generated">
            <a:extLst>
              <a:ext uri="{FF2B5EF4-FFF2-40B4-BE49-F238E27FC236}">
                <a16:creationId xmlns:a16="http://schemas.microsoft.com/office/drawing/2014/main" id="{54FCB8BF-531D-6B70-0937-82A4756207D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96511" y="1495684"/>
            <a:ext cx="5384269" cy="436490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DEA072D-CDD8-7479-E21F-BEB72875C1B9}"/>
              </a:ext>
            </a:extLst>
          </p:cNvPr>
          <p:cNvSpPr txBox="1"/>
          <p:nvPr/>
        </p:nvSpPr>
        <p:spPr>
          <a:xfrm>
            <a:off x="359814" y="1281184"/>
            <a:ext cx="49633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Continual improvement</a:t>
            </a:r>
          </a:p>
          <a:p>
            <a:endParaRPr lang="en-US" sz="24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  <a:p>
            <a:r>
              <a:rPr lang="en-US" sz="24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only 341 gaps (largely </a:t>
            </a:r>
          </a:p>
          <a:p>
            <a:r>
              <a:rPr lang="en-US" sz="24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reflecting heterochromatin)</a:t>
            </a:r>
          </a:p>
          <a:p>
            <a:endParaRPr lang="en-US" sz="24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  <a:p>
            <a:r>
              <a:rPr lang="en-US" sz="24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resolution of local order and sequence orientation</a:t>
            </a:r>
          </a:p>
          <a:p>
            <a:endParaRPr lang="en-US" sz="24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  <a:p>
            <a:r>
              <a:rPr lang="en-US" sz="24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significantly greater continuity (38.5 Mb vs. 81 Kb N50 contig)</a:t>
            </a:r>
          </a:p>
          <a:p>
            <a:endParaRPr lang="en-US" sz="24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FFEA57-B8A1-F281-4511-CFC0EF4E9A29}"/>
              </a:ext>
            </a:extLst>
          </p:cNvPr>
          <p:cNvSpPr txBox="1"/>
          <p:nvPr/>
        </p:nvSpPr>
        <p:spPr>
          <a:xfrm>
            <a:off x="6233326" y="6048573"/>
            <a:ext cx="60980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  <a:cs typeface="Devanagari MT" panose="02000500020000000000" pitchFamily="2" charset="0"/>
              </a:rPr>
              <a:t>https://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Helvetica" pitchFamily="2" charset="0"/>
                <a:cs typeface="Devanagari MT" panose="02000500020000000000" pitchFamily="2" charset="0"/>
              </a:rPr>
              <a:t>genome.ucsc.edu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  <a:cs typeface="Devanagari MT" panose="02000500020000000000" pitchFamily="2" charset="0"/>
              </a:rPr>
              <a:t>/FAQ/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Helvetica" pitchFamily="2" charset="0"/>
                <a:cs typeface="Devanagari MT" panose="02000500020000000000" pitchFamily="2" charset="0"/>
              </a:rPr>
              <a:t>FAQreleases.html</a:t>
            </a:r>
            <a:endParaRPr 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9653FFB-A4AA-A144-DF1B-2EF926D5FDE1}"/>
              </a:ext>
            </a:extLst>
          </p:cNvPr>
          <p:cNvSpPr/>
          <p:nvPr/>
        </p:nvSpPr>
        <p:spPr>
          <a:xfrm>
            <a:off x="5594417" y="2715240"/>
            <a:ext cx="1245160" cy="259892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40B3AD-4649-6CD8-803B-DF30F4B38D12}"/>
              </a:ext>
            </a:extLst>
          </p:cNvPr>
          <p:cNvSpPr txBox="1"/>
          <p:nvPr/>
        </p:nvSpPr>
        <p:spPr>
          <a:xfrm>
            <a:off x="359815" y="5373048"/>
            <a:ext cx="60980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  <a:cs typeface="Devanagari MT" panose="02000500020000000000" pitchFamily="2" charset="0"/>
              </a:rPr>
              <a:t>IHGSC, Nature, 2004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78913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F34FED-EABA-5455-8011-74A678028509}"/>
              </a:ext>
            </a:extLst>
          </p:cNvPr>
          <p:cNvSpPr txBox="1"/>
          <p:nvPr/>
        </p:nvSpPr>
        <p:spPr>
          <a:xfrm>
            <a:off x="359814" y="365892"/>
            <a:ext cx="1130209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   </a:t>
            </a:r>
            <a:r>
              <a:rPr lang="en-US" sz="35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The human (reference) genome: GRCh37 (hg19)</a:t>
            </a:r>
            <a:endParaRPr lang="en-US" sz="36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  <a:p>
            <a:endParaRPr lang="en-US" sz="36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  <a:p>
            <a:endParaRPr lang="en-US" sz="36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  <a:p>
            <a:endParaRPr lang="en-US" sz="36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1CB7F2-5588-7F6F-F671-AF99E99D6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B0499-CF06-2F4B-8A07-138BFE86E085}" type="slidenum">
              <a:rPr lang="en-US" smtClean="0"/>
              <a:t>14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18C407F-9518-3338-F71B-761A05709A71}"/>
              </a:ext>
            </a:extLst>
          </p:cNvPr>
          <p:cNvSpPr/>
          <p:nvPr/>
        </p:nvSpPr>
        <p:spPr>
          <a:xfrm>
            <a:off x="468143" y="483705"/>
            <a:ext cx="198783" cy="33793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Graphical user interface, application, table&#10;&#10;Description automatically generated">
            <a:extLst>
              <a:ext uri="{FF2B5EF4-FFF2-40B4-BE49-F238E27FC236}">
                <a16:creationId xmlns:a16="http://schemas.microsoft.com/office/drawing/2014/main" id="{54FCB8BF-531D-6B70-0937-82A4756207D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96511" y="1495684"/>
            <a:ext cx="5384269" cy="436490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DEA072D-CDD8-7479-E21F-BEB72875C1B9}"/>
              </a:ext>
            </a:extLst>
          </p:cNvPr>
          <p:cNvSpPr txBox="1"/>
          <p:nvPr/>
        </p:nvSpPr>
        <p:spPr>
          <a:xfrm>
            <a:off x="359814" y="1281184"/>
            <a:ext cx="49633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Genome Reference Consortium (GRC) proposed new assembly model: “alternative seq. paths”</a:t>
            </a:r>
          </a:p>
          <a:p>
            <a:endParaRPr lang="en-US" sz="24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  <a:p>
            <a:r>
              <a:rPr lang="en-US" sz="24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Additional (alternative) scaffold sequences with representations for regions with excess diversity</a:t>
            </a:r>
          </a:p>
          <a:p>
            <a:endParaRPr lang="en-US" sz="24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  <a:p>
            <a:r>
              <a:rPr lang="en-US" sz="24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However, allelic duplication via alternative loci is problematic for repeat calculations and related analyses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FFEA57-B8A1-F281-4511-CFC0EF4E9A29}"/>
              </a:ext>
            </a:extLst>
          </p:cNvPr>
          <p:cNvSpPr txBox="1"/>
          <p:nvPr/>
        </p:nvSpPr>
        <p:spPr>
          <a:xfrm>
            <a:off x="6233326" y="6048573"/>
            <a:ext cx="60980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  <a:cs typeface="Devanagari MT" panose="02000500020000000000" pitchFamily="2" charset="0"/>
              </a:rPr>
              <a:t>https://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Helvetica" pitchFamily="2" charset="0"/>
                <a:cs typeface="Devanagari MT" panose="02000500020000000000" pitchFamily="2" charset="0"/>
              </a:rPr>
              <a:t>genome.ucsc.edu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  <a:cs typeface="Devanagari MT" panose="02000500020000000000" pitchFamily="2" charset="0"/>
              </a:rPr>
              <a:t>/FAQ/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Helvetica" pitchFamily="2" charset="0"/>
                <a:cs typeface="Devanagari MT" panose="02000500020000000000" pitchFamily="2" charset="0"/>
              </a:rPr>
              <a:t>FAQreleases.html</a:t>
            </a:r>
            <a:endParaRPr 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9653FFB-A4AA-A144-DF1B-2EF926D5FDE1}"/>
              </a:ext>
            </a:extLst>
          </p:cNvPr>
          <p:cNvSpPr/>
          <p:nvPr/>
        </p:nvSpPr>
        <p:spPr>
          <a:xfrm>
            <a:off x="5604599" y="2307157"/>
            <a:ext cx="1245160" cy="259892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40B3AD-4649-6CD8-803B-DF30F4B38D12}"/>
              </a:ext>
            </a:extLst>
          </p:cNvPr>
          <p:cNvSpPr txBox="1"/>
          <p:nvPr/>
        </p:nvSpPr>
        <p:spPr>
          <a:xfrm>
            <a:off x="359814" y="5941784"/>
            <a:ext cx="60980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  <a:cs typeface="Devanagari MT" panose="02000500020000000000" pitchFamily="2" charset="0"/>
              </a:rPr>
              <a:t>Church et al., Genome Biol. 2015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45621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F34FED-EABA-5455-8011-74A678028509}"/>
              </a:ext>
            </a:extLst>
          </p:cNvPr>
          <p:cNvSpPr txBox="1"/>
          <p:nvPr/>
        </p:nvSpPr>
        <p:spPr>
          <a:xfrm>
            <a:off x="359814" y="365892"/>
            <a:ext cx="1130209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   </a:t>
            </a:r>
            <a:r>
              <a:rPr lang="en-US" sz="35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The human (reference) genome: GRCh38 (hg38)</a:t>
            </a:r>
            <a:endParaRPr lang="en-US" sz="36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  <a:p>
            <a:endParaRPr lang="en-US" sz="36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  <a:p>
            <a:endParaRPr lang="en-US" sz="36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  <a:p>
            <a:endParaRPr lang="en-US" sz="36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1CB7F2-5588-7F6F-F671-AF99E99D6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B0499-CF06-2F4B-8A07-138BFE86E085}" type="slidenum">
              <a:rPr lang="en-US" smtClean="0"/>
              <a:t>15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18C407F-9518-3338-F71B-761A05709A71}"/>
              </a:ext>
            </a:extLst>
          </p:cNvPr>
          <p:cNvSpPr/>
          <p:nvPr/>
        </p:nvSpPr>
        <p:spPr>
          <a:xfrm>
            <a:off x="468143" y="483705"/>
            <a:ext cx="198783" cy="33793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Graphical user interface, application, table&#10;&#10;Description automatically generated">
            <a:extLst>
              <a:ext uri="{FF2B5EF4-FFF2-40B4-BE49-F238E27FC236}">
                <a16:creationId xmlns:a16="http://schemas.microsoft.com/office/drawing/2014/main" id="{54FCB8BF-531D-6B70-0937-82A4756207D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96511" y="1495684"/>
            <a:ext cx="5384269" cy="436490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DEA072D-CDD8-7479-E21F-BEB72875C1B9}"/>
              </a:ext>
            </a:extLst>
          </p:cNvPr>
          <p:cNvSpPr txBox="1"/>
          <p:nvPr/>
        </p:nvSpPr>
        <p:spPr>
          <a:xfrm>
            <a:off x="359813" y="1281184"/>
            <a:ext cx="5236697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GRCh38 corrects erroneous sequences and misassembled regions in GRCh37, relying on data from other genome sequencing projects (e.g. 1KGP)</a:t>
            </a:r>
          </a:p>
          <a:p>
            <a:endParaRPr lang="en-US" sz="24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  <a:p>
            <a:r>
              <a:rPr lang="en-US" sz="24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signif. addition of ALT contigs</a:t>
            </a:r>
          </a:p>
          <a:p>
            <a:endParaRPr lang="en-US" sz="24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  <a:p>
            <a:r>
              <a:rPr lang="en-US" sz="24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EBV (Epstein-Barr Virus) and decoy contigs as read-mapping “sinks”</a:t>
            </a:r>
          </a:p>
          <a:p>
            <a:endParaRPr lang="en-US" sz="24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  <a:p>
            <a:r>
              <a:rPr lang="en-US" sz="24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centromere &amp; mitochondrial </a:t>
            </a:r>
          </a:p>
          <a:p>
            <a:r>
              <a:rPr lang="en-US" sz="24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genome improvements</a:t>
            </a:r>
          </a:p>
          <a:p>
            <a:endParaRPr lang="en-US" sz="24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  <a:p>
            <a:endParaRPr lang="en-US" sz="24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  <a:p>
            <a:endParaRPr lang="en-US" sz="24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  <a:p>
            <a:endParaRPr lang="en-US" sz="24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FFEA57-B8A1-F281-4511-CFC0EF4E9A29}"/>
              </a:ext>
            </a:extLst>
          </p:cNvPr>
          <p:cNvSpPr txBox="1"/>
          <p:nvPr/>
        </p:nvSpPr>
        <p:spPr>
          <a:xfrm>
            <a:off x="6233326" y="6048573"/>
            <a:ext cx="60980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  <a:cs typeface="Devanagari MT" panose="02000500020000000000" pitchFamily="2" charset="0"/>
              </a:rPr>
              <a:t>https://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Helvetica" pitchFamily="2" charset="0"/>
                <a:cs typeface="Devanagari MT" panose="02000500020000000000" pitchFamily="2" charset="0"/>
              </a:rPr>
              <a:t>genome.ucsc.edu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  <a:cs typeface="Devanagari MT" panose="02000500020000000000" pitchFamily="2" charset="0"/>
              </a:rPr>
              <a:t>/FAQ/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Helvetica" pitchFamily="2" charset="0"/>
                <a:cs typeface="Devanagari MT" panose="02000500020000000000" pitchFamily="2" charset="0"/>
              </a:rPr>
              <a:t>FAQreleases.html</a:t>
            </a:r>
            <a:endParaRPr 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9653FFB-A4AA-A144-DF1B-2EF926D5FDE1}"/>
              </a:ext>
            </a:extLst>
          </p:cNvPr>
          <p:cNvSpPr/>
          <p:nvPr/>
        </p:nvSpPr>
        <p:spPr>
          <a:xfrm>
            <a:off x="5604597" y="2094885"/>
            <a:ext cx="1245160" cy="259892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41821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F34FED-EABA-5455-8011-74A678028509}"/>
              </a:ext>
            </a:extLst>
          </p:cNvPr>
          <p:cNvSpPr txBox="1"/>
          <p:nvPr/>
        </p:nvSpPr>
        <p:spPr>
          <a:xfrm>
            <a:off x="359813" y="365892"/>
            <a:ext cx="1316024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   </a:t>
            </a:r>
            <a:r>
              <a:rPr lang="en-US" sz="3600" b="1" dirty="0">
                <a:solidFill>
                  <a:srgbClr val="8D67D3"/>
                </a:solidFill>
                <a:latin typeface="Helvetica" pitchFamily="2" charset="0"/>
                <a:cs typeface="Devanagari MT" panose="02000500020000000000" pitchFamily="2" charset="0"/>
              </a:rPr>
              <a:t>1</a:t>
            </a:r>
            <a:r>
              <a:rPr lang="en-US" sz="3600" b="1" baseline="30000" dirty="0">
                <a:solidFill>
                  <a:srgbClr val="8D67D3"/>
                </a:solidFill>
                <a:latin typeface="Helvetica" pitchFamily="2" charset="0"/>
                <a:cs typeface="Devanagari MT" panose="02000500020000000000" pitchFamily="2" charset="0"/>
              </a:rPr>
              <a:t>st</a:t>
            </a:r>
            <a:r>
              <a:rPr lang="en-US" sz="3600" b="1" dirty="0">
                <a:solidFill>
                  <a:srgbClr val="8D67D3"/>
                </a:solidFill>
                <a:latin typeface="Helvetica" pitchFamily="2" charset="0"/>
                <a:cs typeface="Devanagari MT" panose="02000500020000000000" pitchFamily="2" charset="0"/>
              </a:rPr>
              <a:t> (</a:t>
            </a:r>
            <a:r>
              <a:rPr lang="en-US" sz="3500" b="1" dirty="0">
                <a:solidFill>
                  <a:srgbClr val="8D67D3"/>
                </a:solidFill>
                <a:latin typeface="Helvetica" pitchFamily="2" charset="0"/>
                <a:cs typeface="Devanagari MT" panose="02000500020000000000" pitchFamily="2" charset="0"/>
              </a:rPr>
              <a:t>Sanger)</a:t>
            </a:r>
            <a:r>
              <a:rPr lang="en-US" sz="35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 </a:t>
            </a:r>
            <a:r>
              <a:rPr lang="en-US" sz="35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  <a:sym typeface="Wingdings" pitchFamily="2" charset="2"/>
              </a:rPr>
              <a:t> </a:t>
            </a:r>
            <a:r>
              <a:rPr lang="en-US" sz="3500" b="1" dirty="0">
                <a:solidFill>
                  <a:srgbClr val="51BAD6"/>
                </a:solidFill>
                <a:latin typeface="Helvetica" pitchFamily="2" charset="0"/>
                <a:cs typeface="Devanagari MT" panose="02000500020000000000" pitchFamily="2" charset="0"/>
                <a:sym typeface="Wingdings" pitchFamily="2" charset="2"/>
              </a:rPr>
              <a:t>2</a:t>
            </a:r>
            <a:r>
              <a:rPr lang="en-US" sz="3500" b="1" baseline="30000" dirty="0">
                <a:solidFill>
                  <a:srgbClr val="51BAD6"/>
                </a:solidFill>
                <a:latin typeface="Helvetica" pitchFamily="2" charset="0"/>
                <a:cs typeface="Devanagari MT" panose="02000500020000000000" pitchFamily="2" charset="0"/>
                <a:sym typeface="Wingdings" pitchFamily="2" charset="2"/>
              </a:rPr>
              <a:t>nd</a:t>
            </a:r>
            <a:r>
              <a:rPr lang="en-US" sz="3500" b="1" dirty="0">
                <a:solidFill>
                  <a:srgbClr val="51BAD6"/>
                </a:solidFill>
                <a:latin typeface="Helvetica" pitchFamily="2" charset="0"/>
                <a:cs typeface="Devanagari MT" panose="02000500020000000000" pitchFamily="2" charset="0"/>
                <a:sym typeface="Wingdings" pitchFamily="2" charset="2"/>
              </a:rPr>
              <a:t> (next) Gen</a:t>
            </a:r>
            <a:r>
              <a:rPr lang="en-US" sz="35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  <a:sym typeface="Wingdings" pitchFamily="2" charset="2"/>
              </a:rPr>
              <a:t>  </a:t>
            </a:r>
            <a:r>
              <a:rPr lang="en-US" sz="3500" b="1" dirty="0">
                <a:solidFill>
                  <a:srgbClr val="77B00C"/>
                </a:solidFill>
                <a:latin typeface="Helvetica" pitchFamily="2" charset="0"/>
                <a:cs typeface="Devanagari MT" panose="02000500020000000000" pitchFamily="2" charset="0"/>
                <a:sym typeface="Wingdings" pitchFamily="2" charset="2"/>
              </a:rPr>
              <a:t>3</a:t>
            </a:r>
            <a:r>
              <a:rPr lang="en-US" sz="3500" b="1" baseline="30000" dirty="0">
                <a:solidFill>
                  <a:srgbClr val="77B00C"/>
                </a:solidFill>
                <a:latin typeface="Helvetica" pitchFamily="2" charset="0"/>
                <a:cs typeface="Devanagari MT" panose="02000500020000000000" pitchFamily="2" charset="0"/>
                <a:sym typeface="Wingdings" pitchFamily="2" charset="2"/>
              </a:rPr>
              <a:t>rd</a:t>
            </a:r>
            <a:r>
              <a:rPr lang="en-US" sz="3500" b="1" dirty="0">
                <a:solidFill>
                  <a:srgbClr val="77B00C"/>
                </a:solidFill>
                <a:latin typeface="Helvetica" pitchFamily="2" charset="0"/>
                <a:cs typeface="Devanagari MT" panose="02000500020000000000" pitchFamily="2" charset="0"/>
                <a:sym typeface="Wingdings" pitchFamily="2" charset="2"/>
              </a:rPr>
              <a:t> Gen Sequencing</a:t>
            </a:r>
            <a:endParaRPr lang="en-US" sz="3600" b="1" dirty="0">
              <a:solidFill>
                <a:srgbClr val="77B00C"/>
              </a:solidFill>
              <a:latin typeface="Helvetica" pitchFamily="2" charset="0"/>
              <a:cs typeface="Devanagari MT" panose="02000500020000000000" pitchFamily="2" charset="0"/>
            </a:endParaRPr>
          </a:p>
          <a:p>
            <a:endParaRPr lang="en-US" sz="36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  <a:p>
            <a:endParaRPr lang="en-US" sz="36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  <a:p>
            <a:endParaRPr lang="en-US" sz="36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1CB7F2-5588-7F6F-F671-AF99E99D6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B0499-CF06-2F4B-8A07-138BFE86E085}" type="slidenum">
              <a:rPr lang="en-US" smtClean="0"/>
              <a:t>16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18C407F-9518-3338-F71B-761A05709A71}"/>
              </a:ext>
            </a:extLst>
          </p:cNvPr>
          <p:cNvSpPr/>
          <p:nvPr/>
        </p:nvSpPr>
        <p:spPr>
          <a:xfrm>
            <a:off x="468143" y="483705"/>
            <a:ext cx="198783" cy="33793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Graphical user interface&#10;&#10;Description automatically generated">
            <a:extLst>
              <a:ext uri="{FF2B5EF4-FFF2-40B4-BE49-F238E27FC236}">
                <a16:creationId xmlns:a16="http://schemas.microsoft.com/office/drawing/2014/main" id="{DB863E91-A0E0-866C-5FEC-E977D5D9650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4342572" y="-1839581"/>
            <a:ext cx="3244874" cy="10222414"/>
          </a:xfrm>
          <a:prstGeom prst="rect">
            <a:avLst/>
          </a:prstGeom>
        </p:spPr>
      </p:pic>
      <p:pic>
        <p:nvPicPr>
          <p:cNvPr id="11" name="Picture 10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2432DC1-3310-33E7-07D8-6640A3FF0B4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3341621" y="2357946"/>
            <a:ext cx="1089061" cy="581287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 descr="Graphical user interface&#10;&#10;Description automatically generated">
            <a:extLst>
              <a:ext uri="{FF2B5EF4-FFF2-40B4-BE49-F238E27FC236}">
                <a16:creationId xmlns:a16="http://schemas.microsoft.com/office/drawing/2014/main" id="{7173711A-91CE-2827-3CF0-C0CC9928869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1542687" y="641897"/>
            <a:ext cx="702128" cy="2079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0678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F34FED-EABA-5455-8011-74A678028509}"/>
              </a:ext>
            </a:extLst>
          </p:cNvPr>
          <p:cNvSpPr txBox="1"/>
          <p:nvPr/>
        </p:nvSpPr>
        <p:spPr>
          <a:xfrm>
            <a:off x="359813" y="365892"/>
            <a:ext cx="1316024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   </a:t>
            </a:r>
            <a:r>
              <a:rPr lang="en-US" sz="3500" b="1" dirty="0">
                <a:solidFill>
                  <a:srgbClr val="8D67D3"/>
                </a:solidFill>
                <a:latin typeface="Helvetica" pitchFamily="2" charset="0"/>
                <a:cs typeface="Devanagari MT" panose="02000500020000000000" pitchFamily="2" charset="0"/>
              </a:rPr>
              <a:t>Sanger</a:t>
            </a:r>
            <a:r>
              <a:rPr lang="en-US" sz="35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 </a:t>
            </a:r>
            <a:r>
              <a:rPr lang="en-US" sz="35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  <a:sym typeface="Wingdings" pitchFamily="2" charset="2"/>
              </a:rPr>
              <a:t> </a:t>
            </a:r>
            <a:r>
              <a:rPr lang="en-US" sz="3500" b="1" dirty="0">
                <a:solidFill>
                  <a:srgbClr val="51BAD6"/>
                </a:solidFill>
                <a:latin typeface="Helvetica" pitchFamily="2" charset="0"/>
                <a:cs typeface="Devanagari MT" panose="02000500020000000000" pitchFamily="2" charset="0"/>
                <a:sym typeface="Wingdings" pitchFamily="2" charset="2"/>
              </a:rPr>
              <a:t>2</a:t>
            </a:r>
            <a:r>
              <a:rPr lang="en-US" sz="3500" b="1" baseline="30000" dirty="0">
                <a:solidFill>
                  <a:srgbClr val="51BAD6"/>
                </a:solidFill>
                <a:latin typeface="Helvetica" pitchFamily="2" charset="0"/>
                <a:cs typeface="Devanagari MT" panose="02000500020000000000" pitchFamily="2" charset="0"/>
                <a:sym typeface="Wingdings" pitchFamily="2" charset="2"/>
              </a:rPr>
              <a:t>nd</a:t>
            </a:r>
            <a:r>
              <a:rPr lang="en-US" sz="3500" b="1" dirty="0">
                <a:solidFill>
                  <a:srgbClr val="51BAD6"/>
                </a:solidFill>
                <a:latin typeface="Helvetica" pitchFamily="2" charset="0"/>
                <a:cs typeface="Devanagari MT" panose="02000500020000000000" pitchFamily="2" charset="0"/>
                <a:sym typeface="Wingdings" pitchFamily="2" charset="2"/>
              </a:rPr>
              <a:t> (next) Gen</a:t>
            </a:r>
            <a:r>
              <a:rPr lang="en-US" sz="35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  <a:sym typeface="Wingdings" pitchFamily="2" charset="2"/>
              </a:rPr>
              <a:t>  </a:t>
            </a:r>
            <a:r>
              <a:rPr lang="en-US" sz="3500" b="1" dirty="0">
                <a:solidFill>
                  <a:srgbClr val="77B00C"/>
                </a:solidFill>
                <a:latin typeface="Helvetica" pitchFamily="2" charset="0"/>
                <a:cs typeface="Devanagari MT" panose="02000500020000000000" pitchFamily="2" charset="0"/>
                <a:sym typeface="Wingdings" pitchFamily="2" charset="2"/>
              </a:rPr>
              <a:t>3</a:t>
            </a:r>
            <a:r>
              <a:rPr lang="en-US" sz="3500" b="1" baseline="30000" dirty="0">
                <a:solidFill>
                  <a:srgbClr val="77B00C"/>
                </a:solidFill>
                <a:latin typeface="Helvetica" pitchFamily="2" charset="0"/>
                <a:cs typeface="Devanagari MT" panose="02000500020000000000" pitchFamily="2" charset="0"/>
                <a:sym typeface="Wingdings" pitchFamily="2" charset="2"/>
              </a:rPr>
              <a:t>rd</a:t>
            </a:r>
            <a:r>
              <a:rPr lang="en-US" sz="3500" b="1" dirty="0">
                <a:solidFill>
                  <a:srgbClr val="77B00C"/>
                </a:solidFill>
                <a:latin typeface="Helvetica" pitchFamily="2" charset="0"/>
                <a:cs typeface="Devanagari MT" panose="02000500020000000000" pitchFamily="2" charset="0"/>
                <a:sym typeface="Wingdings" pitchFamily="2" charset="2"/>
              </a:rPr>
              <a:t> Gen Sequencing</a:t>
            </a:r>
            <a:endParaRPr lang="en-US" sz="3600" b="1" dirty="0">
              <a:solidFill>
                <a:srgbClr val="77B00C"/>
              </a:solidFill>
              <a:latin typeface="Helvetica" pitchFamily="2" charset="0"/>
              <a:cs typeface="Devanagari MT" panose="02000500020000000000" pitchFamily="2" charset="0"/>
            </a:endParaRPr>
          </a:p>
          <a:p>
            <a:endParaRPr lang="en-US" sz="36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  <a:p>
            <a:endParaRPr lang="en-US" sz="36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  <a:p>
            <a:endParaRPr lang="en-US" sz="36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1CB7F2-5588-7F6F-F671-AF99E99D6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B0499-CF06-2F4B-8A07-138BFE86E085}" type="slidenum">
              <a:rPr lang="en-US" smtClean="0"/>
              <a:t>17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18C407F-9518-3338-F71B-761A05709A71}"/>
              </a:ext>
            </a:extLst>
          </p:cNvPr>
          <p:cNvSpPr/>
          <p:nvPr/>
        </p:nvSpPr>
        <p:spPr>
          <a:xfrm>
            <a:off x="468143" y="483705"/>
            <a:ext cx="198783" cy="33793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Graphical user interface&#10;&#10;Description automatically generated">
            <a:extLst>
              <a:ext uri="{FF2B5EF4-FFF2-40B4-BE49-F238E27FC236}">
                <a16:creationId xmlns:a16="http://schemas.microsoft.com/office/drawing/2014/main" id="{7173711A-91CE-2827-3CF0-C0CC9928869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8259536" y="2265857"/>
            <a:ext cx="702128" cy="2079899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A3183353-2465-AD8F-4195-5862C5DC38D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8034" y="1380476"/>
            <a:ext cx="5004982" cy="230832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4613120-2505-FC3C-A05C-D3DE37A51F63}"/>
              </a:ext>
            </a:extLst>
          </p:cNvPr>
          <p:cNvSpPr/>
          <p:nvPr/>
        </p:nvSpPr>
        <p:spPr>
          <a:xfrm>
            <a:off x="679080" y="1286150"/>
            <a:ext cx="4739252" cy="2718844"/>
          </a:xfrm>
          <a:prstGeom prst="rect">
            <a:avLst/>
          </a:prstGeom>
          <a:noFill/>
          <a:ln w="22225">
            <a:solidFill>
              <a:srgbClr val="8D67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F6DCD9E0-5979-404B-EDA5-652FED95022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82556" y="1457740"/>
            <a:ext cx="5004982" cy="368213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91DF553-7F08-BB79-3D44-AD3BF16F55AF}"/>
              </a:ext>
            </a:extLst>
          </p:cNvPr>
          <p:cNvSpPr/>
          <p:nvPr/>
        </p:nvSpPr>
        <p:spPr>
          <a:xfrm>
            <a:off x="5983904" y="1286149"/>
            <a:ext cx="4739252" cy="4298221"/>
          </a:xfrm>
          <a:prstGeom prst="rect">
            <a:avLst/>
          </a:prstGeom>
          <a:noFill/>
          <a:ln w="22225">
            <a:solidFill>
              <a:srgbClr val="51BA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1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5FBFF3CA-DF97-FF23-81B9-20537111A3A0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4788" y="4329988"/>
            <a:ext cx="5004982" cy="1147536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7C1B0899-C680-39CE-0A80-0E65CBAAA684}"/>
              </a:ext>
            </a:extLst>
          </p:cNvPr>
          <p:cNvSpPr/>
          <p:nvPr/>
        </p:nvSpPr>
        <p:spPr>
          <a:xfrm>
            <a:off x="689917" y="4183784"/>
            <a:ext cx="4739252" cy="1388065"/>
          </a:xfrm>
          <a:prstGeom prst="rect">
            <a:avLst/>
          </a:prstGeom>
          <a:noFill/>
          <a:ln w="22225">
            <a:solidFill>
              <a:srgbClr val="77B0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AFC6EC5-984B-0DB3-890F-127AEE75D4D2}"/>
              </a:ext>
            </a:extLst>
          </p:cNvPr>
          <p:cNvSpPr txBox="1"/>
          <p:nvPr/>
        </p:nvSpPr>
        <p:spPr>
          <a:xfrm>
            <a:off x="689917" y="5773879"/>
            <a:ext cx="60980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  <a:cs typeface="Devanagari MT" panose="02000500020000000000" pitchFamily="2" charset="0"/>
              </a:rPr>
              <a:t>Shendure et al., Nature 2017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38637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F34FED-EABA-5455-8011-74A678028509}"/>
              </a:ext>
            </a:extLst>
          </p:cNvPr>
          <p:cNvSpPr txBox="1"/>
          <p:nvPr/>
        </p:nvSpPr>
        <p:spPr>
          <a:xfrm>
            <a:off x="359814" y="365892"/>
            <a:ext cx="1130209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   </a:t>
            </a:r>
            <a:r>
              <a:rPr lang="en-US" sz="35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The human (reference) genome: T2T (CHM13)</a:t>
            </a:r>
            <a:endParaRPr lang="en-US" sz="36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  <a:p>
            <a:endParaRPr lang="en-US" sz="36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  <a:p>
            <a:endParaRPr lang="en-US" sz="36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  <a:p>
            <a:endParaRPr lang="en-US" sz="36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1CB7F2-5588-7F6F-F671-AF99E99D6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B0499-CF06-2F4B-8A07-138BFE86E085}" type="slidenum">
              <a:rPr lang="en-US" smtClean="0"/>
              <a:t>18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18C407F-9518-3338-F71B-761A05709A71}"/>
              </a:ext>
            </a:extLst>
          </p:cNvPr>
          <p:cNvSpPr/>
          <p:nvPr/>
        </p:nvSpPr>
        <p:spPr>
          <a:xfrm>
            <a:off x="468143" y="483705"/>
            <a:ext cx="198783" cy="33793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Graphical user interface, application, table&#10;&#10;Description automatically generated">
            <a:extLst>
              <a:ext uri="{FF2B5EF4-FFF2-40B4-BE49-F238E27FC236}">
                <a16:creationId xmlns:a16="http://schemas.microsoft.com/office/drawing/2014/main" id="{54FCB8BF-531D-6B70-0937-82A4756207D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96511" y="1495684"/>
            <a:ext cx="5384269" cy="436490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FFFEA57-B8A1-F281-4511-CFC0EF4E9A29}"/>
              </a:ext>
            </a:extLst>
          </p:cNvPr>
          <p:cNvSpPr txBox="1"/>
          <p:nvPr/>
        </p:nvSpPr>
        <p:spPr>
          <a:xfrm>
            <a:off x="6233326" y="6048573"/>
            <a:ext cx="60980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  <a:cs typeface="Devanagari MT" panose="02000500020000000000" pitchFamily="2" charset="0"/>
              </a:rPr>
              <a:t>https://genome.ucsc.edu/FAQ/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Helvetica" pitchFamily="2" charset="0"/>
                <a:cs typeface="Devanagari MT" panose="02000500020000000000" pitchFamily="2" charset="0"/>
              </a:rPr>
              <a:t>FAQreleases.html</a:t>
            </a:r>
            <a:endParaRPr 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9653FFB-A4AA-A144-DF1B-2EF926D5FDE1}"/>
              </a:ext>
            </a:extLst>
          </p:cNvPr>
          <p:cNvSpPr/>
          <p:nvPr/>
        </p:nvSpPr>
        <p:spPr>
          <a:xfrm>
            <a:off x="5588268" y="1898941"/>
            <a:ext cx="1245160" cy="259892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570D5AE5-0C02-720B-AA79-0B2731E5BE8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clrChange>
              <a:clrFrom>
                <a:srgbClr val="F6F5EE"/>
              </a:clrFrom>
              <a:clrTo>
                <a:srgbClr val="F6F5E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6094" y="3495780"/>
            <a:ext cx="4547322" cy="261672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25D153E-F9CF-D4A0-AB0E-683416EE7492}"/>
              </a:ext>
            </a:extLst>
          </p:cNvPr>
          <p:cNvSpPr txBox="1"/>
          <p:nvPr/>
        </p:nvSpPr>
        <p:spPr>
          <a:xfrm>
            <a:off x="359814" y="1281184"/>
            <a:ext cx="4963300" cy="25391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Gapless telomere-to-telomere assembly of human genome</a:t>
            </a:r>
          </a:p>
          <a:p>
            <a:endParaRPr lang="en-US" sz="15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  <a:p>
            <a:r>
              <a:rPr lang="en-US" sz="24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+ 238 </a:t>
            </a:r>
            <a:r>
              <a:rPr lang="en-US" sz="2400" b="1" dirty="0" err="1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Mbp</a:t>
            </a:r>
            <a:r>
              <a:rPr lang="en-US" sz="24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 sequence</a:t>
            </a:r>
          </a:p>
          <a:p>
            <a:r>
              <a:rPr lang="en-US" sz="24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3.6% more telomere repeats</a:t>
            </a:r>
          </a:p>
          <a:p>
            <a:r>
              <a:rPr lang="en-US" sz="24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254% more tandem repeats</a:t>
            </a:r>
          </a:p>
          <a:p>
            <a:endParaRPr lang="en-US" sz="24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A26BD3B-FDA6-5175-FBB5-66DCE75D3276}"/>
              </a:ext>
            </a:extLst>
          </p:cNvPr>
          <p:cNvSpPr txBox="1"/>
          <p:nvPr/>
        </p:nvSpPr>
        <p:spPr>
          <a:xfrm>
            <a:off x="359814" y="6054765"/>
            <a:ext cx="60980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  <a:cs typeface="Devanagari MT" panose="02000500020000000000" pitchFamily="2" charset="0"/>
              </a:rPr>
              <a:t>Lovell &amp; Grimwood, Nature, 2022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66307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F34FED-EABA-5455-8011-74A678028509}"/>
              </a:ext>
            </a:extLst>
          </p:cNvPr>
          <p:cNvSpPr txBox="1"/>
          <p:nvPr/>
        </p:nvSpPr>
        <p:spPr>
          <a:xfrm>
            <a:off x="359814" y="365892"/>
            <a:ext cx="1130209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   </a:t>
            </a:r>
            <a:r>
              <a:rPr lang="en-US" sz="35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The human (reference) genome: T2T (CHM13)</a:t>
            </a:r>
            <a:endParaRPr lang="en-US" sz="36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  <a:p>
            <a:endParaRPr lang="en-US" sz="36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  <a:p>
            <a:endParaRPr lang="en-US" sz="36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  <a:p>
            <a:endParaRPr lang="en-US" sz="36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1CB7F2-5588-7F6F-F671-AF99E99D6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B0499-CF06-2F4B-8A07-138BFE86E085}" type="slidenum">
              <a:rPr lang="en-US" smtClean="0"/>
              <a:t>19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18C407F-9518-3338-F71B-761A05709A71}"/>
              </a:ext>
            </a:extLst>
          </p:cNvPr>
          <p:cNvSpPr/>
          <p:nvPr/>
        </p:nvSpPr>
        <p:spPr>
          <a:xfrm>
            <a:off x="468143" y="483705"/>
            <a:ext cx="198783" cy="33793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A26BD3B-FDA6-5175-FBB5-66DCE75D3276}"/>
              </a:ext>
            </a:extLst>
          </p:cNvPr>
          <p:cNvSpPr txBox="1"/>
          <p:nvPr/>
        </p:nvSpPr>
        <p:spPr>
          <a:xfrm>
            <a:off x="359814" y="6054765"/>
            <a:ext cx="60980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  <a:cs typeface="Devanagari MT" panose="02000500020000000000" pitchFamily="2" charset="0"/>
              </a:rPr>
              <a:t>Mao &amp; Zhang, Nature Methods, 2022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7" name="Picture 6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A568E41E-095D-8B97-FDCC-593F23E6EC9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9671" y="1520054"/>
            <a:ext cx="9943515" cy="4348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8233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F34FED-EABA-5455-8011-74A678028509}"/>
              </a:ext>
            </a:extLst>
          </p:cNvPr>
          <p:cNvSpPr txBox="1"/>
          <p:nvPr/>
        </p:nvSpPr>
        <p:spPr>
          <a:xfrm>
            <a:off x="359814" y="341053"/>
            <a:ext cx="114723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   </a:t>
            </a:r>
            <a:r>
              <a:rPr lang="en-US" sz="35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Our goal: DNA-RNA binding protein biology</a:t>
            </a:r>
            <a:endParaRPr lang="en-US" sz="36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1CB7F2-5588-7F6F-F671-AF99E99D6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B0499-CF06-2F4B-8A07-138BFE86E085}" type="slidenum">
              <a:rPr lang="en-US" smtClean="0"/>
              <a:t>2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18C407F-9518-3338-F71B-761A05709A71}"/>
              </a:ext>
            </a:extLst>
          </p:cNvPr>
          <p:cNvSpPr/>
          <p:nvPr/>
        </p:nvSpPr>
        <p:spPr>
          <a:xfrm>
            <a:off x="468143" y="483705"/>
            <a:ext cx="198783" cy="33793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F5CEA2-F105-BB34-33BE-D8361401D703}"/>
              </a:ext>
            </a:extLst>
          </p:cNvPr>
          <p:cNvSpPr txBox="1"/>
          <p:nvPr/>
        </p:nvSpPr>
        <p:spPr>
          <a:xfrm>
            <a:off x="359814" y="1395484"/>
            <a:ext cx="10757365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Which genes are sensitive to DRBP silencing?</a:t>
            </a:r>
          </a:p>
          <a:p>
            <a:r>
              <a:rPr lang="en-US" sz="24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Are they directly targeted at the DNA and/or RNA level?</a:t>
            </a:r>
          </a:p>
          <a:p>
            <a:r>
              <a:rPr lang="en-US" sz="24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How are DRBPs themselves regulated at the gene level?</a:t>
            </a:r>
          </a:p>
          <a:p>
            <a:r>
              <a:rPr lang="en-US" sz="24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 </a:t>
            </a:r>
          </a:p>
        </p:txBody>
      </p:sp>
      <p:pic>
        <p:nvPicPr>
          <p:cNvPr id="7" name="Picture 6" descr="Application, Word&#10;&#10;Description automatically generated">
            <a:extLst>
              <a:ext uri="{FF2B5EF4-FFF2-40B4-BE49-F238E27FC236}">
                <a16:creationId xmlns:a16="http://schemas.microsoft.com/office/drawing/2014/main" id="{098A6D14-507F-4C40-B86F-BBFE7143F9E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94505" y="3092715"/>
            <a:ext cx="4071595" cy="2287424"/>
          </a:xfrm>
          <a:prstGeom prst="rect">
            <a:avLst/>
          </a:prstGeom>
        </p:spPr>
      </p:pic>
      <p:pic>
        <p:nvPicPr>
          <p:cNvPr id="9" name="Picture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98CF51C-0BA1-D307-FA31-538CEFB484F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79237" y="3011070"/>
            <a:ext cx="2860946" cy="221026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ED1EB37-D748-6C80-8FAC-DC5834057D66}"/>
              </a:ext>
            </a:extLst>
          </p:cNvPr>
          <p:cNvSpPr txBox="1"/>
          <p:nvPr/>
        </p:nvSpPr>
        <p:spPr>
          <a:xfrm>
            <a:off x="359814" y="5742406"/>
            <a:ext cx="60980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  <a:cs typeface="Devanagari MT" panose="02000500020000000000" pitchFamily="2" charset="0"/>
              </a:rPr>
              <a:t>Hudson &amp;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  <a:latin typeface="Helvetica" pitchFamily="2" charset="0"/>
                <a:cs typeface="Devanagari MT" panose="02000500020000000000" pitchFamily="2" charset="0"/>
              </a:rPr>
              <a:t>Ortlund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  <a:cs typeface="Devanagari MT" panose="02000500020000000000" pitchFamily="2" charset="0"/>
              </a:rPr>
              <a:t>, 2014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E707D12-A019-151C-F4DA-F022504058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662691"/>
              </p:ext>
            </p:extLst>
          </p:nvPr>
        </p:nvGraphicFramePr>
        <p:xfrm>
          <a:off x="468143" y="2853899"/>
          <a:ext cx="825500" cy="24384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25500">
                  <a:extLst>
                    <a:ext uri="{9D8B030D-6E8A-4147-A177-3AD203B41FA5}">
                      <a16:colId xmlns:a16="http://schemas.microsoft.com/office/drawing/2014/main" val="3739984931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HNRNPK</a:t>
                      </a:r>
                      <a:endParaRPr lang="en-US" sz="1200" b="0" i="0" u="none" strike="noStrike">
                        <a:solidFill>
                          <a:srgbClr val="806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80773197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HNRNPL</a:t>
                      </a:r>
                      <a:endParaRPr lang="en-US" sz="1200" b="0" i="0" u="none" strike="noStrike">
                        <a:solidFill>
                          <a:srgbClr val="806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19161518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HNRNPUL1</a:t>
                      </a:r>
                      <a:endParaRPr lang="en-US" sz="1200" b="0" i="0" u="none" strike="noStrike">
                        <a:solidFill>
                          <a:srgbClr val="806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80468891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PTBP1</a:t>
                      </a:r>
                      <a:endParaRPr lang="en-US" sz="1200" b="0" i="0" u="none" strike="noStrike">
                        <a:solidFill>
                          <a:srgbClr val="806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98280372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PCBP1</a:t>
                      </a:r>
                      <a:endParaRPr lang="en-US" sz="1200" b="0" i="0" u="none" strike="noStrike">
                        <a:solidFill>
                          <a:srgbClr val="806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265066505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PCBP2</a:t>
                      </a:r>
                      <a:endParaRPr lang="en-US" sz="1200" b="0" i="0" u="none" strike="noStrike">
                        <a:solidFill>
                          <a:srgbClr val="806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98302368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SRSF1</a:t>
                      </a:r>
                      <a:endParaRPr lang="en-US" sz="1200" b="0" i="0" u="none" strike="noStrike">
                        <a:solidFill>
                          <a:srgbClr val="833C0C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2769667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SRSF9</a:t>
                      </a:r>
                      <a:endParaRPr lang="en-US" sz="1200" b="0" i="0" u="none" strike="noStrike">
                        <a:solidFill>
                          <a:srgbClr val="833C0C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3368064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SRSF7</a:t>
                      </a:r>
                      <a:endParaRPr lang="en-US" sz="1200" b="0" i="0" u="none" strike="noStrike">
                        <a:solidFill>
                          <a:srgbClr val="833C0C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45975578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SFPQ</a:t>
                      </a:r>
                      <a:endParaRPr lang="en-US" sz="1200" b="0" i="0" u="none" strike="noStrike">
                        <a:solidFill>
                          <a:srgbClr val="833C0C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22590667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PRPF4</a:t>
                      </a:r>
                      <a:endParaRPr lang="en-US" sz="1200" b="0" i="0" u="none" strike="noStrike">
                        <a:solidFill>
                          <a:srgbClr val="833C0C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0039864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U2AF2</a:t>
                      </a:r>
                      <a:endParaRPr lang="en-US" sz="1200" b="0" i="0" u="none" strike="noStrike" dirty="0">
                        <a:solidFill>
                          <a:srgbClr val="833C0C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22495195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D6B0BDA7-C92E-414F-B21F-9A28F56C33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7031979"/>
              </p:ext>
            </p:extLst>
          </p:nvPr>
        </p:nvGraphicFramePr>
        <p:xfrm>
          <a:off x="1459544" y="2848665"/>
          <a:ext cx="825500" cy="24384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25500">
                  <a:extLst>
                    <a:ext uri="{9D8B030D-6E8A-4147-A177-3AD203B41FA5}">
                      <a16:colId xmlns:a16="http://schemas.microsoft.com/office/drawing/2014/main" val="261530297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SAFB</a:t>
                      </a:r>
                      <a:endParaRPr lang="en-US" sz="1200" b="0" i="0" u="none" strike="noStrike">
                        <a:solidFill>
                          <a:srgbClr val="375623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8536439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SAFB2</a:t>
                      </a:r>
                      <a:endParaRPr lang="en-US" sz="1200" b="0" i="0" u="none" strike="noStrike">
                        <a:solidFill>
                          <a:srgbClr val="375623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8512557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MATR3</a:t>
                      </a:r>
                      <a:endParaRPr lang="en-US" sz="1200" b="0" i="0" u="none" strike="noStrike">
                        <a:solidFill>
                          <a:srgbClr val="375623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90398698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POLR2G</a:t>
                      </a:r>
                      <a:endParaRPr lang="en-US" sz="1200" b="0" i="0" u="none" strike="noStrike">
                        <a:solidFill>
                          <a:srgbClr val="30549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18509739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GT2F1</a:t>
                      </a:r>
                      <a:endParaRPr lang="en-US" sz="1200" b="0" i="0" u="none" strike="noStrike">
                        <a:solidFill>
                          <a:srgbClr val="30549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7612630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HLTF</a:t>
                      </a:r>
                      <a:endParaRPr lang="en-US" sz="1200" b="0" i="0" u="none" strike="noStrike">
                        <a:solidFill>
                          <a:srgbClr val="30549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7405491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BLAF1</a:t>
                      </a:r>
                      <a:endParaRPr lang="en-US" sz="1200" b="0" i="0" u="none" strike="noStrike">
                        <a:solidFill>
                          <a:srgbClr val="30549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2341445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NKRF</a:t>
                      </a:r>
                      <a:endParaRPr lang="en-US" sz="1200" b="0" i="0" u="none" strike="noStrike">
                        <a:solidFill>
                          <a:srgbClr val="30549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67145645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RBM15</a:t>
                      </a:r>
                      <a:endParaRPr lang="en-US" sz="1200" b="0" i="0" u="none" strike="noStrike">
                        <a:solidFill>
                          <a:srgbClr val="30549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18620338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FUS</a:t>
                      </a:r>
                      <a:endParaRPr lang="en-US" sz="1200" b="0" i="0" u="none" strike="noStrike">
                        <a:solidFill>
                          <a:srgbClr val="BF8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40310751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EWSR1</a:t>
                      </a:r>
                      <a:endParaRPr lang="en-US" sz="1200" b="0" i="0" u="none" strike="noStrike">
                        <a:solidFill>
                          <a:srgbClr val="BF8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6703174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TAF15</a:t>
                      </a:r>
                      <a:endParaRPr lang="en-US" sz="1200" b="0" i="0" u="none" strike="noStrike" dirty="0">
                        <a:solidFill>
                          <a:srgbClr val="BF8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28162405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909F50D9-341B-D651-46E1-19621F3F60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35897"/>
              </p:ext>
            </p:extLst>
          </p:nvPr>
        </p:nvGraphicFramePr>
        <p:xfrm>
          <a:off x="2499078" y="2860094"/>
          <a:ext cx="1121808" cy="24384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1808">
                  <a:extLst>
                    <a:ext uri="{9D8B030D-6E8A-4147-A177-3AD203B41FA5}">
                      <a16:colId xmlns:a16="http://schemas.microsoft.com/office/drawing/2014/main" val="3311220638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ZC3H11A</a:t>
                      </a:r>
                      <a:endParaRPr lang="en-US" sz="1200" b="0" i="0" u="none" strike="noStrike">
                        <a:solidFill>
                          <a:srgbClr val="7030A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8770118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ZC3H8</a:t>
                      </a:r>
                      <a:endParaRPr lang="en-US" sz="1200" b="0" i="0" u="none" strike="noStrike">
                        <a:solidFill>
                          <a:srgbClr val="7030A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90799109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RBM22 (ZC3H16)</a:t>
                      </a:r>
                      <a:endParaRPr lang="en-US" sz="1200" b="0" i="0" u="none" strike="noStrike">
                        <a:solidFill>
                          <a:srgbClr val="7030A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75404135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ZNF622</a:t>
                      </a:r>
                      <a:endParaRPr lang="en-US" sz="1200" b="0" i="0" u="none" strike="noStrike">
                        <a:solidFill>
                          <a:srgbClr val="7030A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7876091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ZNF800</a:t>
                      </a:r>
                      <a:endParaRPr lang="en-US" sz="1200" b="0" i="0" u="none" strike="noStrike">
                        <a:solidFill>
                          <a:srgbClr val="7030A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24813667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RBM22</a:t>
                      </a:r>
                      <a:endParaRPr lang="en-US" sz="1200" b="0" i="0" u="none" strike="noStrike">
                        <a:solidFill>
                          <a:srgbClr val="7030A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38709927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NONO</a:t>
                      </a:r>
                      <a:endParaRPr lang="en-US" sz="1200" b="0" i="0" u="none" strike="noStrike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94621261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TARDBP</a:t>
                      </a:r>
                      <a:endParaRPr lang="en-US" sz="1200" b="0" i="0" u="none" strike="noStrike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47039747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LARP7</a:t>
                      </a:r>
                      <a:endParaRPr lang="en-US" sz="1200" b="0" i="0" u="none" strike="noStrike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99311928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KHSRP (FUBP2)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229664112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FUBP3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38035598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HNRNPK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81124872"/>
                  </a:ext>
                </a:extLst>
              </a:tr>
            </a:tbl>
          </a:graphicData>
        </a:graphic>
      </p:graphicFrame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91392B1-AFA7-F23E-7A3A-767C7D00C0E4}"/>
              </a:ext>
            </a:extLst>
          </p:cNvPr>
          <p:cNvCxnSpPr>
            <a:cxnSpLocks/>
          </p:cNvCxnSpPr>
          <p:nvPr/>
        </p:nvCxnSpPr>
        <p:spPr>
          <a:xfrm flipH="1" flipV="1">
            <a:off x="3788229" y="5380139"/>
            <a:ext cx="620485" cy="362267"/>
          </a:xfrm>
          <a:prstGeom prst="straightConnector1">
            <a:avLst/>
          </a:prstGeom>
          <a:ln w="603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95D95405-F258-D500-E943-97597FA74701}"/>
              </a:ext>
            </a:extLst>
          </p:cNvPr>
          <p:cNvSpPr txBox="1"/>
          <p:nvPr/>
        </p:nvSpPr>
        <p:spPr>
          <a:xfrm>
            <a:off x="4408714" y="5696239"/>
            <a:ext cx="38167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Helvetica" pitchFamily="2" charset="0"/>
                <a:cs typeface="Devanagari MT" panose="02000500020000000000" pitchFamily="2" charset="0"/>
              </a:rPr>
              <a:t>Human genes / proteins</a:t>
            </a:r>
          </a:p>
        </p:txBody>
      </p:sp>
    </p:spTree>
    <p:extLst>
      <p:ext uri="{BB962C8B-B14F-4D97-AF65-F5344CB8AC3E}">
        <p14:creationId xmlns:p14="http://schemas.microsoft.com/office/powerpoint/2010/main" val="37147635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F34FED-EABA-5455-8011-74A678028509}"/>
              </a:ext>
            </a:extLst>
          </p:cNvPr>
          <p:cNvSpPr txBox="1"/>
          <p:nvPr/>
        </p:nvSpPr>
        <p:spPr>
          <a:xfrm>
            <a:off x="359814" y="365892"/>
            <a:ext cx="1130209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   </a:t>
            </a:r>
            <a:r>
              <a:rPr lang="en-US" sz="35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The human (reference) genome: T2T (CHM13)</a:t>
            </a:r>
            <a:endParaRPr lang="en-US" sz="36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  <a:p>
            <a:endParaRPr lang="en-US" sz="36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  <a:p>
            <a:endParaRPr lang="en-US" sz="36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  <a:p>
            <a:endParaRPr lang="en-US" sz="36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1CB7F2-5588-7F6F-F671-AF99E99D6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B0499-CF06-2F4B-8A07-138BFE86E085}" type="slidenum">
              <a:rPr lang="en-US" smtClean="0"/>
              <a:t>20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18C407F-9518-3338-F71B-761A05709A71}"/>
              </a:ext>
            </a:extLst>
          </p:cNvPr>
          <p:cNvSpPr/>
          <p:nvPr/>
        </p:nvSpPr>
        <p:spPr>
          <a:xfrm>
            <a:off x="468143" y="483705"/>
            <a:ext cx="198783" cy="33793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A26BD3B-FDA6-5175-FBB5-66DCE75D3276}"/>
              </a:ext>
            </a:extLst>
          </p:cNvPr>
          <p:cNvSpPr txBox="1"/>
          <p:nvPr/>
        </p:nvSpPr>
        <p:spPr>
          <a:xfrm>
            <a:off x="359814" y="6054765"/>
            <a:ext cx="60980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  <a:cs typeface="Devanagari MT" panose="02000500020000000000" pitchFamily="2" charset="0"/>
              </a:rPr>
              <a:t>Hoyt et al., Science, 2022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" name="Picture 4" descr="Graphical user interface, text&#10;&#10;Description automatically generated with medium confidence">
            <a:extLst>
              <a:ext uri="{FF2B5EF4-FFF2-40B4-BE49-F238E27FC236}">
                <a16:creationId xmlns:a16="http://schemas.microsoft.com/office/drawing/2014/main" id="{9D5DD7E6-0833-4B7E-4CF4-F0BBD3C5407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0088" y="2900102"/>
            <a:ext cx="3700409" cy="2404966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8CB1435A-1871-1E1F-AA6F-714B33FE5C8F}"/>
              </a:ext>
            </a:extLst>
          </p:cNvPr>
          <p:cNvGrpSpPr/>
          <p:nvPr/>
        </p:nvGrpSpPr>
        <p:grpSpPr>
          <a:xfrm>
            <a:off x="4230497" y="2480992"/>
            <a:ext cx="5571252" cy="3706359"/>
            <a:chOff x="4307534" y="2649991"/>
            <a:chExt cx="5571252" cy="3706359"/>
          </a:xfrm>
        </p:grpSpPr>
        <p:pic>
          <p:nvPicPr>
            <p:cNvPr id="8" name="Picture 7" descr="Graphical user interface, text&#10;&#10;Description automatically generated with medium confidence">
              <a:extLst>
                <a:ext uri="{FF2B5EF4-FFF2-40B4-BE49-F238E27FC236}">
                  <a16:creationId xmlns:a16="http://schemas.microsoft.com/office/drawing/2014/main" id="{655CD8DA-93F3-8419-77F9-0D25EFEFAB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307534" y="2649991"/>
              <a:ext cx="4914900" cy="3429000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D40F959-83B1-5E5A-1F79-FA9CBCDA6FE0}"/>
                </a:ext>
              </a:extLst>
            </p:cNvPr>
            <p:cNvSpPr/>
            <p:nvPr/>
          </p:nvSpPr>
          <p:spPr>
            <a:xfrm>
              <a:off x="4307534" y="5409408"/>
              <a:ext cx="1978966" cy="9469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F579CA4-6694-0EDD-C88C-743F8A7A0F4A}"/>
                </a:ext>
              </a:extLst>
            </p:cNvPr>
            <p:cNvSpPr/>
            <p:nvPr/>
          </p:nvSpPr>
          <p:spPr>
            <a:xfrm>
              <a:off x="8992717" y="4462466"/>
              <a:ext cx="886069" cy="18938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97713F0-7E31-DDE1-B5FD-456117558D69}"/>
                </a:ext>
              </a:extLst>
            </p:cNvPr>
            <p:cNvSpPr/>
            <p:nvPr/>
          </p:nvSpPr>
          <p:spPr>
            <a:xfrm>
              <a:off x="8680381" y="5797559"/>
              <a:ext cx="483707" cy="4539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195D727D-668F-3A41-7106-775E99793099}"/>
              </a:ext>
            </a:extLst>
          </p:cNvPr>
          <p:cNvSpPr/>
          <p:nvPr/>
        </p:nvSpPr>
        <p:spPr>
          <a:xfrm>
            <a:off x="5535256" y="2504425"/>
            <a:ext cx="3380424" cy="6204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Picture 15" descr="Graphical user interface, application, Excel&#10;&#10;Description automatically generated">
            <a:extLst>
              <a:ext uri="{FF2B5EF4-FFF2-40B4-BE49-F238E27FC236}">
                <a16:creationId xmlns:a16="http://schemas.microsoft.com/office/drawing/2014/main" id="{7E593FD4-EB2D-33AA-0BC8-9735EB3AE79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13165" y="1438228"/>
            <a:ext cx="5238609" cy="129662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17FFB1F-1873-A7D6-A437-EA201BE83071}"/>
              </a:ext>
            </a:extLst>
          </p:cNvPr>
          <p:cNvSpPr txBox="1"/>
          <p:nvPr/>
        </p:nvSpPr>
        <p:spPr>
          <a:xfrm>
            <a:off x="359814" y="1281184"/>
            <a:ext cx="552566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Repeats, Repeats, Repeats</a:t>
            </a:r>
          </a:p>
          <a:p>
            <a:endParaRPr lang="en-US" sz="24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  <a:p>
            <a:r>
              <a:rPr lang="en-US" sz="24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3.1 Mb tandem repeat X centromere</a:t>
            </a:r>
          </a:p>
          <a:p>
            <a:endParaRPr lang="en-US" sz="24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E1CDBAA-9217-E83B-DB44-90A45EBCC4D0}"/>
              </a:ext>
            </a:extLst>
          </p:cNvPr>
          <p:cNvSpPr/>
          <p:nvPr/>
        </p:nvSpPr>
        <p:spPr>
          <a:xfrm>
            <a:off x="6096000" y="1335835"/>
            <a:ext cx="5448299" cy="1483154"/>
          </a:xfrm>
          <a:prstGeom prst="rect">
            <a:avLst/>
          </a:prstGeom>
          <a:noFill/>
          <a:ln w="2222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15090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F34FED-EABA-5455-8011-74A678028509}"/>
              </a:ext>
            </a:extLst>
          </p:cNvPr>
          <p:cNvSpPr txBox="1"/>
          <p:nvPr/>
        </p:nvSpPr>
        <p:spPr>
          <a:xfrm>
            <a:off x="359814" y="365892"/>
            <a:ext cx="1130209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   </a:t>
            </a:r>
            <a:r>
              <a:rPr lang="en-US" sz="35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The human (reference) genome: T2T (</a:t>
            </a:r>
            <a:r>
              <a:rPr lang="en-US" sz="3500" b="1" dirty="0">
                <a:solidFill>
                  <a:srgbClr val="FF0000"/>
                </a:solidFill>
                <a:latin typeface="Helvetica" pitchFamily="2" charset="0"/>
                <a:cs typeface="Devanagari MT" panose="02000500020000000000" pitchFamily="2" charset="0"/>
              </a:rPr>
              <a:t>CHM13</a:t>
            </a:r>
            <a:r>
              <a:rPr lang="en-US" sz="35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)</a:t>
            </a:r>
            <a:endParaRPr lang="en-US" sz="36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  <a:p>
            <a:endParaRPr lang="en-US" sz="36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  <a:p>
            <a:endParaRPr lang="en-US" sz="36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  <a:p>
            <a:endParaRPr lang="en-US" sz="36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1CB7F2-5588-7F6F-F671-AF99E99D6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B0499-CF06-2F4B-8A07-138BFE86E085}" type="slidenum">
              <a:rPr lang="en-US" smtClean="0"/>
              <a:t>21</a:t>
            </a:fld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18C407F-9518-3338-F71B-761A05709A71}"/>
              </a:ext>
            </a:extLst>
          </p:cNvPr>
          <p:cNvSpPr/>
          <p:nvPr/>
        </p:nvSpPr>
        <p:spPr>
          <a:xfrm>
            <a:off x="468143" y="483705"/>
            <a:ext cx="198783" cy="33793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A26BD3B-FDA6-5175-FBB5-66DCE75D3276}"/>
              </a:ext>
            </a:extLst>
          </p:cNvPr>
          <p:cNvSpPr txBox="1"/>
          <p:nvPr/>
        </p:nvSpPr>
        <p:spPr>
          <a:xfrm>
            <a:off x="6933171" y="5654573"/>
            <a:ext cx="60980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 err="1">
                <a:solidFill>
                  <a:schemeClr val="bg1">
                    <a:lumMod val="50000"/>
                  </a:schemeClr>
                </a:solidFill>
                <a:latin typeface="Helvetica" pitchFamily="2" charset="0"/>
                <a:cs typeface="Devanagari MT" panose="02000500020000000000" pitchFamily="2" charset="0"/>
              </a:rPr>
              <a:t>Miga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  <a:cs typeface="Devanagari MT" panose="02000500020000000000" pitchFamily="2" charset="0"/>
              </a:rPr>
              <a:t> et al., Nature, 2020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CD3D14-B5AE-3609-38C9-37440DE47FC9}"/>
              </a:ext>
            </a:extLst>
          </p:cNvPr>
          <p:cNvSpPr txBox="1"/>
          <p:nvPr/>
        </p:nvSpPr>
        <p:spPr>
          <a:xfrm>
            <a:off x="359814" y="1281184"/>
            <a:ext cx="7069686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T2T = </a:t>
            </a:r>
            <a:r>
              <a:rPr lang="en-US" sz="2400" b="1" dirty="0">
                <a:solidFill>
                  <a:srgbClr val="FF0000"/>
                </a:solidFill>
                <a:latin typeface="Helvetica" pitchFamily="2" charset="0"/>
                <a:cs typeface="Devanagari MT" panose="02000500020000000000" pitchFamily="2" charset="0"/>
              </a:rPr>
              <a:t>CHM13</a:t>
            </a:r>
            <a:r>
              <a:rPr lang="en-US" sz="24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hTERT cell line</a:t>
            </a:r>
          </a:p>
          <a:p>
            <a:endParaRPr lang="en-US" sz="24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  <a:p>
            <a:r>
              <a:rPr lang="en-US" sz="24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CHM = Complete Hydatidiform Mole</a:t>
            </a:r>
          </a:p>
          <a:p>
            <a:endParaRPr lang="en-US" sz="24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  <a:p>
            <a:endParaRPr lang="en-US" sz="24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  <a:p>
            <a:endParaRPr lang="en-US" sz="24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  <a:p>
            <a:endParaRPr lang="en-US" sz="24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  <a:p>
            <a:endParaRPr lang="en-US" sz="24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  <a:p>
            <a:endParaRPr lang="en-US" sz="24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  <a:p>
            <a:endParaRPr lang="en-US" sz="24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  <a:p>
            <a:r>
              <a:rPr lang="en-US" sz="24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Uniformly homozygous for one set </a:t>
            </a:r>
          </a:p>
          <a:p>
            <a:r>
              <a:rPr lang="en-US" sz="24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of alleles (effectively haploid)</a:t>
            </a:r>
          </a:p>
          <a:p>
            <a:endParaRPr lang="en-US" sz="15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  <a:p>
            <a:r>
              <a:rPr lang="en-US" sz="24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T2T = actual genome</a:t>
            </a:r>
          </a:p>
          <a:p>
            <a:endParaRPr lang="en-US" sz="24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61494DF-84A3-D1F4-A327-8C59127B8EFA}"/>
              </a:ext>
            </a:extLst>
          </p:cNvPr>
          <p:cNvGrpSpPr/>
          <p:nvPr/>
        </p:nvGrpSpPr>
        <p:grpSpPr>
          <a:xfrm>
            <a:off x="322193" y="2713996"/>
            <a:ext cx="5773807" cy="2214890"/>
            <a:chOff x="979714" y="2112181"/>
            <a:chExt cx="5773807" cy="2214890"/>
          </a:xfrm>
        </p:grpSpPr>
        <p:pic>
          <p:nvPicPr>
            <p:cNvPr id="7" name="Picture 6" descr="A picture containing text, screenshot, electronics, display&#10;&#10;Description automatically generated">
              <a:extLst>
                <a:ext uri="{FF2B5EF4-FFF2-40B4-BE49-F238E27FC236}">
                  <a16:creationId xmlns:a16="http://schemas.microsoft.com/office/drawing/2014/main" id="{AB14BA4E-C553-53B2-568A-8315786CEB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169150" y="2112181"/>
              <a:ext cx="5584371" cy="1817373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B72407E-4990-D684-0762-9697999B6B9B}"/>
                </a:ext>
              </a:extLst>
            </p:cNvPr>
            <p:cNvSpPr/>
            <p:nvPr/>
          </p:nvSpPr>
          <p:spPr>
            <a:xfrm>
              <a:off x="979714" y="3788229"/>
              <a:ext cx="604157" cy="5388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C416C8C2-9B7E-2D27-02C0-EF1D38972AAD}"/>
              </a:ext>
            </a:extLst>
          </p:cNvPr>
          <p:cNvSpPr txBox="1"/>
          <p:nvPr/>
        </p:nvSpPr>
        <p:spPr>
          <a:xfrm>
            <a:off x="7998811" y="1281184"/>
            <a:ext cx="383337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46,XX karyotype</a:t>
            </a:r>
          </a:p>
        </p:txBody>
      </p:sp>
      <p:pic>
        <p:nvPicPr>
          <p:cNvPr id="16" name="Picture 15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3A977224-E84A-4EC5-17A6-5696394802B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45806" y="1933593"/>
            <a:ext cx="4507994" cy="3488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9234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F34FED-EABA-5455-8011-74A678028509}"/>
              </a:ext>
            </a:extLst>
          </p:cNvPr>
          <p:cNvSpPr txBox="1"/>
          <p:nvPr/>
        </p:nvSpPr>
        <p:spPr>
          <a:xfrm>
            <a:off x="359815" y="341053"/>
            <a:ext cx="1130209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   </a:t>
            </a:r>
            <a:r>
              <a:rPr lang="en-US" sz="35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The human (diploid) genome</a:t>
            </a:r>
            <a:endParaRPr lang="en-US" sz="2800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  <a:p>
            <a:endParaRPr lang="en-US" sz="24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  <a:p>
            <a:endParaRPr lang="en-US" sz="36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  <a:p>
            <a:endParaRPr lang="en-US" sz="36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  <a:p>
            <a:endParaRPr lang="en-US" sz="36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  <a:p>
            <a:endParaRPr lang="en-US" sz="36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  <a:p>
            <a:endParaRPr lang="en-US" sz="36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1CB7F2-5588-7F6F-F671-AF99E99D6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B0499-CF06-2F4B-8A07-138BFE86E085}" type="slidenum">
              <a:rPr lang="en-US" smtClean="0"/>
              <a:t>22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18C407F-9518-3338-F71B-761A05709A71}"/>
              </a:ext>
            </a:extLst>
          </p:cNvPr>
          <p:cNvSpPr/>
          <p:nvPr/>
        </p:nvSpPr>
        <p:spPr>
          <a:xfrm>
            <a:off x="468143" y="483705"/>
            <a:ext cx="198783" cy="33793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 Karyotype">
            <a:extLst>
              <a:ext uri="{FF2B5EF4-FFF2-40B4-BE49-F238E27FC236}">
                <a16:creationId xmlns:a16="http://schemas.microsoft.com/office/drawing/2014/main" id="{7463317D-89DC-188C-B47D-192D0FD19B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clrChange>
              <a:clrFrom>
                <a:srgbClr val="F1F1F1"/>
              </a:clrFrom>
              <a:clrTo>
                <a:srgbClr val="F1F1F1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474192" y="244525"/>
            <a:ext cx="1924364" cy="3167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13,379 Gender Symbol Illustrations &amp; Clip Art - iStock">
            <a:extLst>
              <a:ext uri="{FF2B5EF4-FFF2-40B4-BE49-F238E27FC236}">
                <a16:creationId xmlns:a16="http://schemas.microsoft.com/office/drawing/2014/main" id="{40A77E6E-E353-4A00-67E8-0A7E944F7F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025160" y="1607140"/>
            <a:ext cx="582385" cy="825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13,379 Gender Symbol Illustrations &amp; Clip Art - iStock">
            <a:extLst>
              <a:ext uri="{FF2B5EF4-FFF2-40B4-BE49-F238E27FC236}">
                <a16:creationId xmlns:a16="http://schemas.microsoft.com/office/drawing/2014/main" id="{274E71A0-3289-F4F7-2EB9-19AB4E9EC5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alphaModFix amt="7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591495" y="1549083"/>
            <a:ext cx="723900" cy="809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A6DD961-0EB4-0363-9CD0-1AE455BEF239}"/>
              </a:ext>
            </a:extLst>
          </p:cNvPr>
          <p:cNvSpPr txBox="1"/>
          <p:nvPr/>
        </p:nvSpPr>
        <p:spPr>
          <a:xfrm>
            <a:off x="359814" y="1395484"/>
            <a:ext cx="49633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maternal + paternal haplotypes</a:t>
            </a:r>
          </a:p>
          <a:p>
            <a:endParaRPr lang="en-US" sz="24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  <a:p>
            <a:r>
              <a:rPr lang="en-US" sz="24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= diploid genome </a:t>
            </a:r>
          </a:p>
          <a:p>
            <a:endParaRPr lang="en-US" sz="24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  <a:p>
            <a:r>
              <a:rPr lang="en-US" sz="2400" b="1" i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cis</a:t>
            </a:r>
            <a:r>
              <a:rPr lang="en-US" sz="24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-acting genetic variants + genomic imprinting</a:t>
            </a:r>
          </a:p>
          <a:p>
            <a:endParaRPr lang="en-US" sz="24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  <a:p>
            <a:r>
              <a:rPr lang="en-US" sz="24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= unequal and allele-specific expression</a:t>
            </a:r>
          </a:p>
        </p:txBody>
      </p:sp>
      <p:pic>
        <p:nvPicPr>
          <p:cNvPr id="11" name="Picture 10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497A3EED-4903-5027-1F02-533189412D4B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06651" y="3403094"/>
            <a:ext cx="5259445" cy="998175"/>
          </a:xfrm>
          <a:prstGeom prst="rect">
            <a:avLst/>
          </a:prstGeom>
        </p:spPr>
      </p:pic>
      <p:pic>
        <p:nvPicPr>
          <p:cNvPr id="12" name="Picture 11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8B18F46F-B501-C413-DC21-A0EC0A3E44AD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0" y="4819056"/>
            <a:ext cx="4255530" cy="126273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49735B5-06DD-62D6-FC96-A83D3FD4ACD2}"/>
              </a:ext>
            </a:extLst>
          </p:cNvPr>
          <p:cNvSpPr txBox="1"/>
          <p:nvPr/>
        </p:nvSpPr>
        <p:spPr>
          <a:xfrm>
            <a:off x="359815" y="5373048"/>
            <a:ext cx="60980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  <a:cs typeface="Devanagari MT" panose="02000500020000000000" pitchFamily="2" charset="0"/>
              </a:rPr>
              <a:t>Vertesy et al., 2018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49797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F34FED-EABA-5455-8011-74A678028509}"/>
              </a:ext>
            </a:extLst>
          </p:cNvPr>
          <p:cNvSpPr txBox="1"/>
          <p:nvPr/>
        </p:nvSpPr>
        <p:spPr>
          <a:xfrm>
            <a:off x="359815" y="341053"/>
            <a:ext cx="1130209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   </a:t>
            </a:r>
            <a:r>
              <a:rPr lang="en-US" sz="35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Mechanisms of allelic imbalance</a:t>
            </a:r>
            <a:endParaRPr lang="en-US" sz="24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  <a:p>
            <a:endParaRPr lang="en-US" sz="36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  <a:p>
            <a:endParaRPr lang="en-US" sz="36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  <a:p>
            <a:endParaRPr lang="en-US" sz="36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  <a:p>
            <a:endParaRPr lang="en-US" sz="36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  <a:p>
            <a:endParaRPr lang="en-US" sz="36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1CB7F2-5588-7F6F-F671-AF99E99D6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B0499-CF06-2F4B-8A07-138BFE86E085}" type="slidenum">
              <a:rPr lang="en-US" smtClean="0"/>
              <a:t>23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18C407F-9518-3338-F71B-761A05709A71}"/>
              </a:ext>
            </a:extLst>
          </p:cNvPr>
          <p:cNvSpPr/>
          <p:nvPr/>
        </p:nvSpPr>
        <p:spPr>
          <a:xfrm>
            <a:off x="468143" y="483705"/>
            <a:ext cx="198783" cy="33793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49735B5-06DD-62D6-FC96-A83D3FD4ACD2}"/>
              </a:ext>
            </a:extLst>
          </p:cNvPr>
          <p:cNvSpPr txBox="1"/>
          <p:nvPr/>
        </p:nvSpPr>
        <p:spPr>
          <a:xfrm>
            <a:off x="353685" y="5695319"/>
            <a:ext cx="60980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  <a:cs typeface="Devanagari MT" panose="02000500020000000000" pitchFamily="2" charset="0"/>
              </a:rPr>
              <a:t>Cleary &amp; Seoighe, 2021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8BB9A999-7EF0-45DF-D973-05864F1CE7A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78715" y="3614294"/>
            <a:ext cx="4062331" cy="1618559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1C9998DC-B7DB-A0C9-4A65-F37BFE6235E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04833" y="1505456"/>
            <a:ext cx="3731155" cy="1643748"/>
          </a:xfrm>
          <a:prstGeom prst="rect">
            <a:avLst/>
          </a:prstGeom>
        </p:spPr>
      </p:pic>
      <p:pic>
        <p:nvPicPr>
          <p:cNvPr id="10" name="Picture 9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DBE487DD-51DD-D4A4-3E95-9A455DCB7B6D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76689" y="1811908"/>
            <a:ext cx="3866758" cy="1091817"/>
          </a:xfrm>
          <a:prstGeom prst="rect">
            <a:avLst/>
          </a:prstGeom>
        </p:spPr>
      </p:pic>
      <p:pic>
        <p:nvPicPr>
          <p:cNvPr id="14" name="Picture 1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122E3423-B030-1EC3-8996-FEB26AF7549A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81078" y="3754241"/>
            <a:ext cx="3659044" cy="229653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B0E9CAF-040E-6D6F-00CB-68C77D4F1C7E}"/>
              </a:ext>
            </a:extLst>
          </p:cNvPr>
          <p:cNvSpPr txBox="1"/>
          <p:nvPr/>
        </p:nvSpPr>
        <p:spPr>
          <a:xfrm>
            <a:off x="921064" y="1277913"/>
            <a:ext cx="49633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DNA methylation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7C799F5-9400-530C-DBEF-BD29F827A9F2}"/>
              </a:ext>
            </a:extLst>
          </p:cNvPr>
          <p:cNvSpPr txBox="1"/>
          <p:nvPr/>
        </p:nvSpPr>
        <p:spPr>
          <a:xfrm>
            <a:off x="921064" y="3032167"/>
            <a:ext cx="49633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enhancer function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91B40CE-EA47-C062-048F-31B4268E13B5}"/>
              </a:ext>
            </a:extLst>
          </p:cNvPr>
          <p:cNvSpPr txBox="1"/>
          <p:nvPr/>
        </p:nvSpPr>
        <p:spPr>
          <a:xfrm>
            <a:off x="5884364" y="1277913"/>
            <a:ext cx="49633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splicing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48CBD19-ED81-B635-2CC7-FEB4EE7AA7B5}"/>
              </a:ext>
            </a:extLst>
          </p:cNvPr>
          <p:cNvSpPr txBox="1"/>
          <p:nvPr/>
        </p:nvSpPr>
        <p:spPr>
          <a:xfrm>
            <a:off x="5884364" y="2990137"/>
            <a:ext cx="49633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translation</a:t>
            </a:r>
          </a:p>
        </p:txBody>
      </p:sp>
    </p:spTree>
    <p:extLst>
      <p:ext uri="{BB962C8B-B14F-4D97-AF65-F5344CB8AC3E}">
        <p14:creationId xmlns:p14="http://schemas.microsoft.com/office/powerpoint/2010/main" val="26653756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Graphical user interface, text, application, Word&#10;&#10;Description automatically generated">
            <a:extLst>
              <a:ext uri="{FF2B5EF4-FFF2-40B4-BE49-F238E27FC236}">
                <a16:creationId xmlns:a16="http://schemas.microsoft.com/office/drawing/2014/main" id="{0F6A4234-9351-1AE1-2EA2-9F097B52E4B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87888" y="1051409"/>
            <a:ext cx="6444297" cy="475518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9F34FED-EABA-5455-8011-74A678028509}"/>
              </a:ext>
            </a:extLst>
          </p:cNvPr>
          <p:cNvSpPr txBox="1"/>
          <p:nvPr/>
        </p:nvSpPr>
        <p:spPr>
          <a:xfrm>
            <a:off x="359815" y="341053"/>
            <a:ext cx="1130209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   </a:t>
            </a:r>
            <a:r>
              <a:rPr lang="en-US" sz="35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Phased genome assembly</a:t>
            </a:r>
            <a:endParaRPr lang="en-US" sz="24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  <a:p>
            <a:endParaRPr lang="en-US" sz="36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  <a:p>
            <a:endParaRPr lang="en-US" sz="36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  <a:p>
            <a:endParaRPr lang="en-US" sz="36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  <a:p>
            <a:endParaRPr lang="en-US" sz="36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  <a:p>
            <a:endParaRPr lang="en-US" sz="36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1CB7F2-5588-7F6F-F671-AF99E99D6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B0499-CF06-2F4B-8A07-138BFE86E085}" type="slidenum">
              <a:rPr lang="en-US" smtClean="0"/>
              <a:t>24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18C407F-9518-3338-F71B-761A05709A71}"/>
              </a:ext>
            </a:extLst>
          </p:cNvPr>
          <p:cNvSpPr/>
          <p:nvPr/>
        </p:nvSpPr>
        <p:spPr>
          <a:xfrm>
            <a:off x="468143" y="483705"/>
            <a:ext cx="198783" cy="33793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49735B5-06DD-62D6-FC96-A83D3FD4ACD2}"/>
              </a:ext>
            </a:extLst>
          </p:cNvPr>
          <p:cNvSpPr txBox="1"/>
          <p:nvPr/>
        </p:nvSpPr>
        <p:spPr>
          <a:xfrm>
            <a:off x="353685" y="5695319"/>
            <a:ext cx="60980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  <a:cs typeface="Devanagari MT" panose="02000500020000000000" pitchFamily="2" charset="0"/>
              </a:rPr>
              <a:t>Garg et al., Nature Biotech. 2021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60766B-E3A5-6354-D329-17A7C5AEA473}"/>
              </a:ext>
            </a:extLst>
          </p:cNvPr>
          <p:cNvSpPr txBox="1"/>
          <p:nvPr/>
        </p:nvSpPr>
        <p:spPr>
          <a:xfrm>
            <a:off x="359814" y="1281184"/>
            <a:ext cx="54205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Haplotype-resolved assemblies using long read sequencing and long-range conformation (Hi-C) data</a:t>
            </a:r>
          </a:p>
        </p:txBody>
      </p:sp>
    </p:spTree>
    <p:extLst>
      <p:ext uri="{BB962C8B-B14F-4D97-AF65-F5344CB8AC3E}">
        <p14:creationId xmlns:p14="http://schemas.microsoft.com/office/powerpoint/2010/main" val="23910122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F34FED-EABA-5455-8011-74A678028509}"/>
              </a:ext>
            </a:extLst>
          </p:cNvPr>
          <p:cNvSpPr txBox="1"/>
          <p:nvPr/>
        </p:nvSpPr>
        <p:spPr>
          <a:xfrm>
            <a:off x="359814" y="365892"/>
            <a:ext cx="1130209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   </a:t>
            </a:r>
            <a:r>
              <a:rPr lang="en-US" sz="35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The challenge with multiple references</a:t>
            </a:r>
            <a:endParaRPr lang="en-US" sz="36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  <a:p>
            <a:endParaRPr lang="en-US" sz="36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  <a:p>
            <a:endParaRPr lang="en-US" sz="36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  <a:p>
            <a:endParaRPr lang="en-US" sz="36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1CB7F2-5588-7F6F-F671-AF99E99D6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B0499-CF06-2F4B-8A07-138BFE86E085}" type="slidenum">
              <a:rPr lang="en-US" smtClean="0"/>
              <a:t>25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18C407F-9518-3338-F71B-761A05709A71}"/>
              </a:ext>
            </a:extLst>
          </p:cNvPr>
          <p:cNvSpPr/>
          <p:nvPr/>
        </p:nvSpPr>
        <p:spPr>
          <a:xfrm>
            <a:off x="468143" y="483705"/>
            <a:ext cx="198783" cy="33793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picture containing text, screenshot, computer, indoor&#10;&#10;Description automatically generated">
            <a:extLst>
              <a:ext uri="{FF2B5EF4-FFF2-40B4-BE49-F238E27FC236}">
                <a16:creationId xmlns:a16="http://schemas.microsoft.com/office/drawing/2014/main" id="{F175971E-FF47-9E32-9BDE-C4AA8D6A85E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33459" y="2661121"/>
            <a:ext cx="4211336" cy="1117976"/>
          </a:xfrm>
          <a:prstGeom prst="rect">
            <a:avLst/>
          </a:prstGeom>
        </p:spPr>
      </p:pic>
      <p:pic>
        <p:nvPicPr>
          <p:cNvPr id="12" name="Picture 11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AB7A86F3-BD4F-B99E-F34D-655265C23B3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56063" y="2726867"/>
            <a:ext cx="4211336" cy="1045028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FDC03EEB-AA46-0970-47E9-CC2973064E01}"/>
              </a:ext>
            </a:extLst>
          </p:cNvPr>
          <p:cNvSpPr/>
          <p:nvPr/>
        </p:nvSpPr>
        <p:spPr>
          <a:xfrm>
            <a:off x="954565" y="2657565"/>
            <a:ext cx="4322154" cy="1203331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DC51B96-F62D-FAEC-C2DC-BC22EF83C218}"/>
              </a:ext>
            </a:extLst>
          </p:cNvPr>
          <p:cNvSpPr/>
          <p:nvPr/>
        </p:nvSpPr>
        <p:spPr>
          <a:xfrm>
            <a:off x="6756063" y="2655760"/>
            <a:ext cx="4322154" cy="1203331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A6D7CD0-52BC-12B8-2823-CCB36A7027D9}"/>
              </a:ext>
            </a:extLst>
          </p:cNvPr>
          <p:cNvSpPr txBox="1"/>
          <p:nvPr/>
        </p:nvSpPr>
        <p:spPr>
          <a:xfrm>
            <a:off x="876405" y="2176012"/>
            <a:ext cx="158743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hg19</a:t>
            </a:r>
          </a:p>
          <a:p>
            <a:endParaRPr lang="en-US" sz="24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D42BC28-B08C-9474-DCAB-FC7A543063B4}"/>
              </a:ext>
            </a:extLst>
          </p:cNvPr>
          <p:cNvSpPr txBox="1"/>
          <p:nvPr/>
        </p:nvSpPr>
        <p:spPr>
          <a:xfrm>
            <a:off x="6694232" y="2184499"/>
            <a:ext cx="158743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hg38</a:t>
            </a:r>
          </a:p>
          <a:p>
            <a:endParaRPr lang="en-US" sz="24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7E194C9-11AB-F3E6-1378-328F4250AE00}"/>
              </a:ext>
            </a:extLst>
          </p:cNvPr>
          <p:cNvSpPr txBox="1"/>
          <p:nvPr/>
        </p:nvSpPr>
        <p:spPr>
          <a:xfrm>
            <a:off x="887473" y="4125240"/>
            <a:ext cx="5024111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chr8:128,745,000–128,746,800</a:t>
            </a:r>
          </a:p>
          <a:p>
            <a:endParaRPr lang="en-US" sz="24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9D49E9D-4DBA-9462-74B0-8FC53607C115}"/>
              </a:ext>
            </a:extLst>
          </p:cNvPr>
          <p:cNvSpPr txBox="1"/>
          <p:nvPr/>
        </p:nvSpPr>
        <p:spPr>
          <a:xfrm>
            <a:off x="6694232" y="4128539"/>
            <a:ext cx="5024111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chr8:128,745,000–128,746,800</a:t>
            </a:r>
          </a:p>
          <a:p>
            <a:endParaRPr lang="en-US" sz="24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AFD28A0-0BFB-D437-6F4E-1BD4C177003A}"/>
              </a:ext>
            </a:extLst>
          </p:cNvPr>
          <p:cNvSpPr txBox="1"/>
          <p:nvPr/>
        </p:nvSpPr>
        <p:spPr>
          <a:xfrm>
            <a:off x="444951" y="1441257"/>
            <a:ext cx="113020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hg19 coordinates are different than hg38 coordinates </a:t>
            </a:r>
          </a:p>
          <a:p>
            <a:endParaRPr lang="en-US" sz="12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CC1963F-C717-9AD6-E664-350DB1B4BCD5}"/>
              </a:ext>
            </a:extLst>
          </p:cNvPr>
          <p:cNvSpPr txBox="1"/>
          <p:nvPr/>
        </p:nvSpPr>
        <p:spPr>
          <a:xfrm>
            <a:off x="1105014" y="4863904"/>
            <a:ext cx="11302098" cy="2431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Which reference did </a:t>
            </a:r>
            <a:r>
              <a:rPr lang="en-US" sz="2400" b="1" dirty="0">
                <a:solidFill>
                  <a:schemeClr val="bg1">
                    <a:lumMod val="75000"/>
                  </a:schemeClr>
                </a:solidFill>
                <a:latin typeface="Helvetica" pitchFamily="2" charset="0"/>
                <a:cs typeface="Devanagari MT" panose="02000500020000000000" pitchFamily="2" charset="0"/>
              </a:rPr>
              <a:t>Smith et al.</a:t>
            </a:r>
            <a:r>
              <a:rPr lang="en-US" sz="24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 use in their genomic analyses?</a:t>
            </a:r>
          </a:p>
          <a:p>
            <a:r>
              <a:rPr lang="en-US" sz="24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~14 years of genomic alignment + analyses with hg19</a:t>
            </a:r>
          </a:p>
          <a:p>
            <a:r>
              <a:rPr lang="en-US" sz="24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Genome coordinates must be converted for data integration </a:t>
            </a:r>
          </a:p>
          <a:p>
            <a:endParaRPr lang="en-US" sz="10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  <a:p>
            <a:r>
              <a:rPr lang="en-US" sz="16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(https://genome.ucsc.edu/</a:t>
            </a:r>
            <a:r>
              <a:rPr lang="en-US" sz="1600" b="1" dirty="0" err="1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cgi</a:t>
            </a:r>
            <a:r>
              <a:rPr lang="en-US" sz="16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-bin/</a:t>
            </a:r>
            <a:r>
              <a:rPr lang="en-US" sz="1600" b="1" dirty="0" err="1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hgLiftOver</a:t>
            </a:r>
            <a:r>
              <a:rPr lang="en-US" sz="16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)</a:t>
            </a:r>
          </a:p>
          <a:p>
            <a:endParaRPr lang="en-US" sz="24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  <a:p>
            <a:endParaRPr lang="en-US" sz="24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96758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18C407F-9518-3338-F71B-761A05709A7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9F34FED-EABA-5455-8011-74A678028509}"/>
              </a:ext>
            </a:extLst>
          </p:cNvPr>
          <p:cNvSpPr txBox="1"/>
          <p:nvPr/>
        </p:nvSpPr>
        <p:spPr>
          <a:xfrm>
            <a:off x="3969183" y="2570698"/>
            <a:ext cx="1130209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2"/>
                </a:solidFill>
                <a:latin typeface="Helvetica" pitchFamily="2" charset="0"/>
                <a:cs typeface="Devanagari MT" panose="02000500020000000000" pitchFamily="2" charset="0"/>
              </a:rPr>
              <a:t>   </a:t>
            </a:r>
            <a:r>
              <a:rPr lang="en-US" sz="3500" b="1" dirty="0">
                <a:solidFill>
                  <a:schemeClr val="accent2"/>
                </a:solidFill>
                <a:latin typeface="Helvetica" pitchFamily="2" charset="0"/>
                <a:cs typeface="Devanagari MT" panose="02000500020000000000" pitchFamily="2" charset="0"/>
              </a:rPr>
              <a:t>Questions?</a:t>
            </a:r>
            <a:endParaRPr lang="en-US" sz="2800" dirty="0">
              <a:solidFill>
                <a:schemeClr val="accent2"/>
              </a:solidFill>
              <a:latin typeface="Helvetica" pitchFamily="2" charset="0"/>
              <a:cs typeface="Devanagari MT" panose="02000500020000000000" pitchFamily="2" charset="0"/>
            </a:endParaRPr>
          </a:p>
          <a:p>
            <a:endParaRPr lang="en-US" sz="24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  <a:p>
            <a:endParaRPr lang="en-US" sz="36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  <a:p>
            <a:endParaRPr lang="en-US" sz="36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  <a:p>
            <a:endParaRPr lang="en-US" sz="36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  <a:p>
            <a:endParaRPr lang="en-US" sz="36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  <a:p>
            <a:endParaRPr lang="en-US" sz="36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1CB7F2-5588-7F6F-F671-AF99E99D6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B0499-CF06-2F4B-8A07-138BFE86E08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1452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F34FED-EABA-5455-8011-74A678028509}"/>
              </a:ext>
            </a:extLst>
          </p:cNvPr>
          <p:cNvSpPr txBox="1"/>
          <p:nvPr/>
        </p:nvSpPr>
        <p:spPr>
          <a:xfrm>
            <a:off x="359815" y="341053"/>
            <a:ext cx="1130209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   </a:t>
            </a:r>
            <a:r>
              <a:rPr lang="en-US" sz="35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Introduction to Linux / Biocluster</a:t>
            </a:r>
            <a:endParaRPr lang="en-US" sz="24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  <a:p>
            <a:endParaRPr lang="en-US" sz="36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  <a:p>
            <a:endParaRPr lang="en-US" sz="36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  <a:p>
            <a:endParaRPr lang="en-US" sz="36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  <a:p>
            <a:endParaRPr lang="en-US" sz="36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  <a:p>
            <a:endParaRPr lang="en-US" sz="36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1CB7F2-5588-7F6F-F671-AF99E99D6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B0499-CF06-2F4B-8A07-138BFE86E085}" type="slidenum">
              <a:rPr lang="en-US" smtClean="0"/>
              <a:t>27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18C407F-9518-3338-F71B-761A05709A71}"/>
              </a:ext>
            </a:extLst>
          </p:cNvPr>
          <p:cNvSpPr/>
          <p:nvPr/>
        </p:nvSpPr>
        <p:spPr>
          <a:xfrm>
            <a:off x="468143" y="483705"/>
            <a:ext cx="198783" cy="33793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2" descr="Linux Logo PNG, Linux Icon Free Download - Free Transparent ...">
            <a:extLst>
              <a:ext uri="{FF2B5EF4-FFF2-40B4-BE49-F238E27FC236}">
                <a16:creationId xmlns:a16="http://schemas.microsoft.com/office/drawing/2014/main" id="{1C891B03-3149-4AAA-7064-AAC6E6478E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280650" y="249477"/>
            <a:ext cx="1201487" cy="1475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33712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F34FED-EABA-5455-8011-74A678028509}"/>
              </a:ext>
            </a:extLst>
          </p:cNvPr>
          <p:cNvSpPr txBox="1"/>
          <p:nvPr/>
        </p:nvSpPr>
        <p:spPr>
          <a:xfrm>
            <a:off x="359815" y="341053"/>
            <a:ext cx="113020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   </a:t>
            </a:r>
            <a:r>
              <a:rPr lang="en-US" sz="35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Introduction to Linux / Biocluster</a:t>
            </a:r>
            <a:endParaRPr lang="en-US" sz="24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  <a:p>
            <a:endParaRPr lang="en-US" sz="36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1CB7F2-5588-7F6F-F671-AF99E99D6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B0499-CF06-2F4B-8A07-138BFE86E085}" type="slidenum">
              <a:rPr lang="en-US" smtClean="0"/>
              <a:t>28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18C407F-9518-3338-F71B-761A05709A71}"/>
              </a:ext>
            </a:extLst>
          </p:cNvPr>
          <p:cNvSpPr/>
          <p:nvPr/>
        </p:nvSpPr>
        <p:spPr>
          <a:xfrm>
            <a:off x="468143" y="483705"/>
            <a:ext cx="198783" cy="33793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AA5279-06C9-9722-8F94-961C3B3A8F8F}"/>
              </a:ext>
            </a:extLst>
          </p:cNvPr>
          <p:cNvSpPr txBox="1"/>
          <p:nvPr/>
        </p:nvSpPr>
        <p:spPr>
          <a:xfrm>
            <a:off x="359814" y="1248117"/>
            <a:ext cx="1197656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Linux/Unix = multi-user and multi-processing operating system</a:t>
            </a:r>
          </a:p>
          <a:p>
            <a:endParaRPr lang="en-US" sz="24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  <a:p>
            <a:endParaRPr lang="en-US" sz="24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  <a:p>
            <a:pPr marL="342900" indent="-342900">
              <a:buFontTx/>
              <a:buChar char="-"/>
            </a:pPr>
            <a:endParaRPr lang="en-US" sz="24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  <a:p>
            <a:pPr marL="342900" indent="-342900">
              <a:buFontTx/>
              <a:buChar char="-"/>
            </a:pPr>
            <a:endParaRPr lang="en-US" sz="24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  <a:p>
            <a:endParaRPr lang="en-US" sz="24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  <a:p>
            <a:endParaRPr lang="en-US" sz="24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  <a:p>
            <a:endParaRPr lang="en-US" sz="24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  <a:p>
            <a:endParaRPr lang="en-US" sz="24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</p:txBody>
      </p:sp>
      <p:pic>
        <p:nvPicPr>
          <p:cNvPr id="5" name="Picture 8" descr="Diagram: The Kernel and User Space">
            <a:extLst>
              <a:ext uri="{FF2B5EF4-FFF2-40B4-BE49-F238E27FC236}">
                <a16:creationId xmlns:a16="http://schemas.microsoft.com/office/drawing/2014/main" id="{41CCED10-CC51-A91B-E41F-A52E947411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769" t="5654" r="19882" b="9895"/>
          <a:stretch/>
        </p:blipFill>
        <p:spPr bwMode="auto">
          <a:xfrm>
            <a:off x="478221" y="2057659"/>
            <a:ext cx="5080731" cy="3569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4CD7DDE-0BA1-B8A4-24CB-483F9A9F98E7}"/>
              </a:ext>
            </a:extLst>
          </p:cNvPr>
          <p:cNvSpPr txBox="1"/>
          <p:nvPr/>
        </p:nvSpPr>
        <p:spPr>
          <a:xfrm>
            <a:off x="6977134" y="2027849"/>
            <a:ext cx="54205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Efficient, fast, stable, secure </a:t>
            </a:r>
          </a:p>
          <a:p>
            <a:r>
              <a:rPr lang="en-US" sz="24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multi-user operating system</a:t>
            </a:r>
          </a:p>
          <a:p>
            <a:endParaRPr lang="en-US" sz="24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  <a:p>
            <a:r>
              <a:rPr lang="en-US" sz="24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Process numerous files at once</a:t>
            </a:r>
          </a:p>
          <a:p>
            <a:endParaRPr lang="en-US" sz="24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  <a:p>
            <a:r>
              <a:rPr lang="en-US" sz="24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Execute computationally </a:t>
            </a:r>
          </a:p>
          <a:p>
            <a:r>
              <a:rPr lang="en-US" sz="24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intensive software</a:t>
            </a:r>
          </a:p>
          <a:p>
            <a:endParaRPr lang="en-US" sz="24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  <a:p>
            <a:r>
              <a:rPr lang="en-US" sz="24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Powerful command-line tools</a:t>
            </a:r>
          </a:p>
          <a:p>
            <a:r>
              <a:rPr lang="en-US" sz="24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user – operating system interface</a:t>
            </a:r>
          </a:p>
          <a:p>
            <a:endParaRPr lang="en-US" sz="24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  <a:p>
            <a:endParaRPr lang="en-US" sz="24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CC8AA9-FB3F-2FC2-9B4A-D819F0EFFDC0}"/>
              </a:ext>
            </a:extLst>
          </p:cNvPr>
          <p:cNvSpPr txBox="1"/>
          <p:nvPr/>
        </p:nvSpPr>
        <p:spPr>
          <a:xfrm>
            <a:off x="478221" y="5742498"/>
            <a:ext cx="862702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u="none" strike="noStrike" dirty="0">
                <a:solidFill>
                  <a:schemeClr val="bg1">
                    <a:lumMod val="50000"/>
                  </a:schemeClr>
                </a:solidFill>
                <a:effectLst/>
                <a:latin typeface="Helvetica" pitchFamily="2" charset="0"/>
              </a:rPr>
              <a:t>Dave Kerr</a:t>
            </a:r>
          </a:p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dwmkerr.com</a:t>
            </a:r>
          </a:p>
        </p:txBody>
      </p:sp>
      <p:pic>
        <p:nvPicPr>
          <p:cNvPr id="12" name="Picture 8" descr="Diagram: The Kernel and User Space">
            <a:extLst>
              <a:ext uri="{FF2B5EF4-FFF2-40B4-BE49-F238E27FC236}">
                <a16:creationId xmlns:a16="http://schemas.microsoft.com/office/drawing/2014/main" id="{0ACCA650-5536-3515-A6C9-434BAC9FCA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403"/>
          <a:stretch/>
        </p:blipFill>
        <p:spPr bwMode="auto">
          <a:xfrm>
            <a:off x="5654027" y="2093717"/>
            <a:ext cx="878846" cy="1522097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BE42F80-C36A-A68B-8061-36A7A74425EC}"/>
              </a:ext>
            </a:extLst>
          </p:cNvPr>
          <p:cNvSpPr/>
          <p:nvPr/>
        </p:nvSpPr>
        <p:spPr>
          <a:xfrm>
            <a:off x="681214" y="2767682"/>
            <a:ext cx="4705174" cy="239874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53319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F34FED-EABA-5455-8011-74A678028509}"/>
              </a:ext>
            </a:extLst>
          </p:cNvPr>
          <p:cNvSpPr txBox="1"/>
          <p:nvPr/>
        </p:nvSpPr>
        <p:spPr>
          <a:xfrm>
            <a:off x="359815" y="341053"/>
            <a:ext cx="113020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   </a:t>
            </a:r>
            <a:r>
              <a:rPr lang="en-US" sz="35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Introduction to Linux / Biocluster</a:t>
            </a:r>
            <a:endParaRPr lang="en-US" sz="24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  <a:p>
            <a:endParaRPr lang="en-US" sz="36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1CB7F2-5588-7F6F-F671-AF99E99D6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B0499-CF06-2F4B-8A07-138BFE86E085}" type="slidenum">
              <a:rPr lang="en-US" smtClean="0"/>
              <a:t>29</a:t>
            </a:fld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18C407F-9518-3338-F71B-761A05709A71}"/>
              </a:ext>
            </a:extLst>
          </p:cNvPr>
          <p:cNvSpPr/>
          <p:nvPr/>
        </p:nvSpPr>
        <p:spPr>
          <a:xfrm>
            <a:off x="468143" y="483705"/>
            <a:ext cx="198783" cy="33793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AA5279-06C9-9722-8F94-961C3B3A8F8F}"/>
              </a:ext>
            </a:extLst>
          </p:cNvPr>
          <p:cNvSpPr txBox="1"/>
          <p:nvPr/>
        </p:nvSpPr>
        <p:spPr>
          <a:xfrm>
            <a:off x="359814" y="1248117"/>
            <a:ext cx="1197656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Linux/Unix = multi-user and multi-processing operating system</a:t>
            </a:r>
          </a:p>
          <a:p>
            <a:endParaRPr lang="en-US" sz="24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  <a:p>
            <a:endParaRPr lang="en-US" sz="24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  <a:p>
            <a:pPr marL="342900" indent="-342900">
              <a:buFontTx/>
              <a:buChar char="-"/>
            </a:pPr>
            <a:endParaRPr lang="en-US" sz="24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  <a:p>
            <a:pPr marL="342900" indent="-342900">
              <a:buFontTx/>
              <a:buChar char="-"/>
            </a:pPr>
            <a:endParaRPr lang="en-US" sz="24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  <a:p>
            <a:endParaRPr lang="en-US" sz="24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  <a:p>
            <a:endParaRPr lang="en-US" sz="24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  <a:p>
            <a:endParaRPr lang="en-US" sz="24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  <a:p>
            <a:endParaRPr lang="en-US" sz="24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</p:txBody>
      </p:sp>
      <p:pic>
        <p:nvPicPr>
          <p:cNvPr id="5" name="Picture 8" descr="Diagram: The Kernel and User Space">
            <a:extLst>
              <a:ext uri="{FF2B5EF4-FFF2-40B4-BE49-F238E27FC236}">
                <a16:creationId xmlns:a16="http://schemas.microsoft.com/office/drawing/2014/main" id="{41CCED10-CC51-A91B-E41F-A52E947411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769" t="5654" r="19882" b="9895"/>
          <a:stretch/>
        </p:blipFill>
        <p:spPr bwMode="auto">
          <a:xfrm>
            <a:off x="478221" y="2057659"/>
            <a:ext cx="5080731" cy="3569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0CC8AA9-FB3F-2FC2-9B4A-D819F0EFFDC0}"/>
              </a:ext>
            </a:extLst>
          </p:cNvPr>
          <p:cNvSpPr txBox="1"/>
          <p:nvPr/>
        </p:nvSpPr>
        <p:spPr>
          <a:xfrm>
            <a:off x="478221" y="5742498"/>
            <a:ext cx="862702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u="none" strike="noStrike" dirty="0">
                <a:solidFill>
                  <a:schemeClr val="bg1">
                    <a:lumMod val="50000"/>
                  </a:schemeClr>
                </a:solidFill>
                <a:effectLst/>
                <a:latin typeface="Helvetica" pitchFamily="2" charset="0"/>
              </a:rPr>
              <a:t>Dave Kerr</a:t>
            </a:r>
          </a:p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dwmkerr.com</a:t>
            </a:r>
          </a:p>
        </p:txBody>
      </p:sp>
      <p:pic>
        <p:nvPicPr>
          <p:cNvPr id="12" name="Picture 8" descr="Diagram: The Kernel and User Space">
            <a:extLst>
              <a:ext uri="{FF2B5EF4-FFF2-40B4-BE49-F238E27FC236}">
                <a16:creationId xmlns:a16="http://schemas.microsoft.com/office/drawing/2014/main" id="{0ACCA650-5536-3515-A6C9-434BAC9FCA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403"/>
          <a:stretch/>
        </p:blipFill>
        <p:spPr bwMode="auto">
          <a:xfrm>
            <a:off x="5654027" y="2093717"/>
            <a:ext cx="878846" cy="1522097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2A2EDF2E-D860-95F3-057F-60681BE89575}"/>
              </a:ext>
            </a:extLst>
          </p:cNvPr>
          <p:cNvGrpSpPr/>
          <p:nvPr/>
        </p:nvGrpSpPr>
        <p:grpSpPr>
          <a:xfrm>
            <a:off x="864351" y="3671039"/>
            <a:ext cx="4308782" cy="652782"/>
            <a:chOff x="666926" y="2854764"/>
            <a:chExt cx="11724084" cy="1808277"/>
          </a:xfrm>
        </p:grpSpPr>
        <p:pic>
          <p:nvPicPr>
            <p:cNvPr id="6146" name="Picture 2" descr="Diagram: The Terminal &amp; The Shell">
              <a:extLst>
                <a:ext uri="{FF2B5EF4-FFF2-40B4-BE49-F238E27FC236}">
                  <a16:creationId xmlns:a16="http://schemas.microsoft.com/office/drawing/2014/main" id="{2E12EEAB-3B77-AD89-C7A7-7ABCDE231BB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666926" y="2854764"/>
              <a:ext cx="11724084" cy="15220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8" descr="Diagram: The Kernel and User Space">
              <a:extLst>
                <a:ext uri="{FF2B5EF4-FFF2-40B4-BE49-F238E27FC236}">
                  <a16:creationId xmlns:a16="http://schemas.microsoft.com/office/drawing/2014/main" id="{080EA0E2-1E86-4B58-9B12-CEB285685AD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092201" y="4147471"/>
              <a:ext cx="2455334" cy="5155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6" name="Picture 2" descr="Diagram: The Terminal &amp; The Shell">
            <a:extLst>
              <a:ext uri="{FF2B5EF4-FFF2-40B4-BE49-F238E27FC236}">
                <a16:creationId xmlns:a16="http://schemas.microsoft.com/office/drawing/2014/main" id="{D6CCE03E-202B-BE09-0285-D0BEC0F99D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637"/>
          <a:stretch/>
        </p:blipFill>
        <p:spPr bwMode="auto">
          <a:xfrm>
            <a:off x="5643771" y="4100566"/>
            <a:ext cx="3917568" cy="1494164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532E6B2-00F4-9148-26FF-E80DB352C49F}"/>
              </a:ext>
            </a:extLst>
          </p:cNvPr>
          <p:cNvSpPr txBox="1"/>
          <p:nvPr/>
        </p:nvSpPr>
        <p:spPr>
          <a:xfrm>
            <a:off x="6977134" y="2027849"/>
            <a:ext cx="54205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Terminal (CLI) passes user</a:t>
            </a:r>
          </a:p>
          <a:p>
            <a:r>
              <a:rPr lang="en-US" sz="24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input to shell and displays </a:t>
            </a:r>
          </a:p>
          <a:p>
            <a:r>
              <a:rPr lang="en-US" sz="24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results</a:t>
            </a:r>
          </a:p>
          <a:p>
            <a:endParaRPr lang="en-US" sz="24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36B0DCB-B345-63A1-3B92-0C6C8BBB33BB}"/>
              </a:ext>
            </a:extLst>
          </p:cNvPr>
          <p:cNvSpPr/>
          <p:nvPr/>
        </p:nvSpPr>
        <p:spPr>
          <a:xfrm>
            <a:off x="934918" y="3757612"/>
            <a:ext cx="1065329" cy="4486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09952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F34FED-EABA-5455-8011-74A678028509}"/>
              </a:ext>
            </a:extLst>
          </p:cNvPr>
          <p:cNvSpPr txBox="1"/>
          <p:nvPr/>
        </p:nvSpPr>
        <p:spPr>
          <a:xfrm>
            <a:off x="359815" y="341053"/>
            <a:ext cx="1130209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   </a:t>
            </a:r>
            <a:r>
              <a:rPr lang="en-US" sz="35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The human (diploid) genome </a:t>
            </a:r>
            <a:endParaRPr lang="en-US" sz="2800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  <a:p>
            <a:endParaRPr lang="en-US" sz="24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  <a:p>
            <a:endParaRPr lang="en-US" sz="36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  <a:p>
            <a:endParaRPr lang="en-US" sz="36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  <a:p>
            <a:endParaRPr lang="en-US" sz="36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  <a:p>
            <a:endParaRPr lang="en-US" sz="36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  <a:p>
            <a:endParaRPr lang="en-US" sz="36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1CB7F2-5588-7F6F-F671-AF99E99D6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B0499-CF06-2F4B-8A07-138BFE86E085}" type="slidenum">
              <a:rPr lang="en-US" smtClean="0"/>
              <a:t>3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18C407F-9518-3338-F71B-761A05709A71}"/>
              </a:ext>
            </a:extLst>
          </p:cNvPr>
          <p:cNvSpPr/>
          <p:nvPr/>
        </p:nvSpPr>
        <p:spPr>
          <a:xfrm>
            <a:off x="468143" y="483705"/>
            <a:ext cx="198783" cy="33793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 Karyotype">
            <a:extLst>
              <a:ext uri="{FF2B5EF4-FFF2-40B4-BE49-F238E27FC236}">
                <a16:creationId xmlns:a16="http://schemas.microsoft.com/office/drawing/2014/main" id="{5C78DACF-C06F-9941-4147-735F248CA3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1F1F1"/>
              </a:clrFrom>
              <a:clrTo>
                <a:srgbClr val="F1F1F1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718182" y="1456913"/>
            <a:ext cx="7473818" cy="4005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079A00F-68B4-8D72-5B71-F42B75AAE374}"/>
              </a:ext>
            </a:extLst>
          </p:cNvPr>
          <p:cNvSpPr txBox="1"/>
          <p:nvPr/>
        </p:nvSpPr>
        <p:spPr>
          <a:xfrm>
            <a:off x="359815" y="5373048"/>
            <a:ext cx="60980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  <a:cs typeface="Devanagari MT" panose="02000500020000000000" pitchFamily="2" charset="0"/>
              </a:rPr>
              <a:t>NHGRI (genome.gov)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1AB258-4C37-264A-6576-4DFE5F71ACFD}"/>
              </a:ext>
            </a:extLst>
          </p:cNvPr>
          <p:cNvSpPr txBox="1"/>
          <p:nvPr/>
        </p:nvSpPr>
        <p:spPr>
          <a:xfrm>
            <a:off x="359814" y="1395484"/>
            <a:ext cx="49633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karyotype (chromosome count)</a:t>
            </a:r>
          </a:p>
          <a:p>
            <a:endParaRPr lang="en-US" sz="24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  <a:p>
            <a:r>
              <a:rPr lang="en-US" sz="24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24 distinct chromosomes</a:t>
            </a:r>
          </a:p>
          <a:p>
            <a:r>
              <a:rPr lang="en-US" sz="24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     autosomes 1-22</a:t>
            </a:r>
          </a:p>
          <a:p>
            <a:r>
              <a:rPr lang="en-US" sz="24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     sex chromosomes X, Y</a:t>
            </a:r>
          </a:p>
          <a:p>
            <a:endParaRPr lang="en-US" sz="24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  <a:p>
            <a:r>
              <a:rPr lang="en-US" sz="24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cytogenetics = identification of extra, missing, or chromosomal rearrangements</a:t>
            </a:r>
          </a:p>
        </p:txBody>
      </p:sp>
    </p:spTree>
    <p:extLst>
      <p:ext uri="{BB962C8B-B14F-4D97-AF65-F5344CB8AC3E}">
        <p14:creationId xmlns:p14="http://schemas.microsoft.com/office/powerpoint/2010/main" val="30246869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F34FED-EABA-5455-8011-74A678028509}"/>
              </a:ext>
            </a:extLst>
          </p:cNvPr>
          <p:cNvSpPr txBox="1"/>
          <p:nvPr/>
        </p:nvSpPr>
        <p:spPr>
          <a:xfrm>
            <a:off x="359814" y="341053"/>
            <a:ext cx="1183218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   </a:t>
            </a:r>
            <a:r>
              <a:rPr lang="en-US" sz="34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User interface – communicate with operating system</a:t>
            </a:r>
          </a:p>
          <a:p>
            <a:endParaRPr lang="en-US" sz="36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  <a:p>
            <a:endParaRPr lang="en-US" sz="36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  <a:p>
            <a:endParaRPr lang="en-US" sz="36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  <a:p>
            <a:endParaRPr lang="en-US" sz="36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  <a:p>
            <a:endParaRPr lang="en-US" sz="36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1CB7F2-5588-7F6F-F671-AF99E99D6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B0499-CF06-2F4B-8A07-138BFE86E085}" type="slidenum">
              <a:rPr lang="en-US" smtClean="0"/>
              <a:t>30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18C407F-9518-3338-F71B-761A05709A71}"/>
              </a:ext>
            </a:extLst>
          </p:cNvPr>
          <p:cNvSpPr/>
          <p:nvPr/>
        </p:nvSpPr>
        <p:spPr>
          <a:xfrm>
            <a:off x="468143" y="483705"/>
            <a:ext cx="198783" cy="33793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5F3165BB-01F5-4670-FE0A-BBCCBC3AD0D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46787" y="2007227"/>
            <a:ext cx="4604927" cy="330013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08BDB20-96EC-5AED-AC87-1AA655CCA463}"/>
              </a:ext>
            </a:extLst>
          </p:cNvPr>
          <p:cNvSpPr txBox="1"/>
          <p:nvPr/>
        </p:nvSpPr>
        <p:spPr>
          <a:xfrm>
            <a:off x="1047564" y="1389679"/>
            <a:ext cx="49633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Command line interface (CLI)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7D3943-1FF7-6606-005A-61C0E604DDCF}"/>
              </a:ext>
            </a:extLst>
          </p:cNvPr>
          <p:cNvSpPr txBox="1"/>
          <p:nvPr/>
        </p:nvSpPr>
        <p:spPr>
          <a:xfrm>
            <a:off x="6665955" y="1389679"/>
            <a:ext cx="49633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Graphic user interface (GUI)</a:t>
            </a:r>
          </a:p>
        </p:txBody>
      </p:sp>
      <p:pic>
        <p:nvPicPr>
          <p:cNvPr id="2050" name="Picture 2" descr="Mac OS User Interface Design Examples | macOS User Interface | Software  Development | Os X Software Interface Design">
            <a:extLst>
              <a:ext uri="{FF2B5EF4-FFF2-40B4-BE49-F238E27FC236}">
                <a16:creationId xmlns:a16="http://schemas.microsoft.com/office/drawing/2014/main" id="{A81E63CA-2434-BCB1-6621-5CF8666004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88651" y="2105201"/>
            <a:ext cx="4534935" cy="2637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C4DB617-5D6E-3912-2E77-B1A35841AE58}"/>
              </a:ext>
            </a:extLst>
          </p:cNvPr>
          <p:cNvSpPr txBox="1"/>
          <p:nvPr/>
        </p:nvSpPr>
        <p:spPr>
          <a:xfrm>
            <a:off x="6096000" y="5093909"/>
            <a:ext cx="571916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point-and-click, command shortcuts,</a:t>
            </a:r>
          </a:p>
          <a:p>
            <a:r>
              <a:rPr lang="en-US" sz="24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graphical representation of files, etc.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D8CFA88-761D-2238-9EE4-63A1DEB37A11}"/>
              </a:ext>
            </a:extLst>
          </p:cNvPr>
          <p:cNvCxnSpPr>
            <a:cxnSpLocks/>
          </p:cNvCxnSpPr>
          <p:nvPr/>
        </p:nvCxnSpPr>
        <p:spPr>
          <a:xfrm flipH="1">
            <a:off x="2623087" y="4363053"/>
            <a:ext cx="765493" cy="0"/>
          </a:xfrm>
          <a:prstGeom prst="straightConnector1">
            <a:avLst/>
          </a:prstGeom>
          <a:ln w="60325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8FDE48D-1068-AF31-EAA5-CDD5FD2EC6CF}"/>
              </a:ext>
            </a:extLst>
          </p:cNvPr>
          <p:cNvSpPr txBox="1"/>
          <p:nvPr/>
        </p:nvSpPr>
        <p:spPr>
          <a:xfrm>
            <a:off x="3388580" y="4132220"/>
            <a:ext cx="51919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command prompt</a:t>
            </a:r>
          </a:p>
        </p:txBody>
      </p:sp>
    </p:spTree>
    <p:extLst>
      <p:ext uri="{BB962C8B-B14F-4D97-AF65-F5344CB8AC3E}">
        <p14:creationId xmlns:p14="http://schemas.microsoft.com/office/powerpoint/2010/main" val="17480080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F34FED-EABA-5455-8011-74A678028509}"/>
              </a:ext>
            </a:extLst>
          </p:cNvPr>
          <p:cNvSpPr txBox="1"/>
          <p:nvPr/>
        </p:nvSpPr>
        <p:spPr>
          <a:xfrm>
            <a:off x="359815" y="341053"/>
            <a:ext cx="113020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   </a:t>
            </a:r>
            <a:r>
              <a:rPr lang="en-US" sz="35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Introduction to Linux / Biocluster</a:t>
            </a:r>
            <a:endParaRPr lang="en-US" sz="24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  <a:p>
            <a:endParaRPr lang="en-US" sz="36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1CB7F2-5588-7F6F-F671-AF99E99D6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B0499-CF06-2F4B-8A07-138BFE86E085}" type="slidenum">
              <a:rPr lang="en-US" smtClean="0"/>
              <a:t>31</a:t>
            </a:fld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18C407F-9518-3338-F71B-761A05709A71}"/>
              </a:ext>
            </a:extLst>
          </p:cNvPr>
          <p:cNvSpPr/>
          <p:nvPr/>
        </p:nvSpPr>
        <p:spPr>
          <a:xfrm>
            <a:off x="468143" y="483705"/>
            <a:ext cx="198783" cy="33793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AA5279-06C9-9722-8F94-961C3B3A8F8F}"/>
              </a:ext>
            </a:extLst>
          </p:cNvPr>
          <p:cNvSpPr txBox="1"/>
          <p:nvPr/>
        </p:nvSpPr>
        <p:spPr>
          <a:xfrm>
            <a:off x="359814" y="1248117"/>
            <a:ext cx="1197656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Linux/Unix = multi-user and multi-processing operating system</a:t>
            </a:r>
          </a:p>
          <a:p>
            <a:endParaRPr lang="en-US" sz="24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  <a:p>
            <a:endParaRPr lang="en-US" sz="24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  <a:p>
            <a:pPr marL="342900" indent="-342900">
              <a:buFontTx/>
              <a:buChar char="-"/>
            </a:pPr>
            <a:endParaRPr lang="en-US" sz="24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  <a:p>
            <a:pPr marL="342900" indent="-342900">
              <a:buFontTx/>
              <a:buChar char="-"/>
            </a:pPr>
            <a:endParaRPr lang="en-US" sz="24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  <a:p>
            <a:endParaRPr lang="en-US" sz="24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  <a:p>
            <a:endParaRPr lang="en-US" sz="24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  <a:p>
            <a:endParaRPr lang="en-US" sz="24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  <a:p>
            <a:endParaRPr lang="en-US" sz="24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</p:txBody>
      </p:sp>
      <p:pic>
        <p:nvPicPr>
          <p:cNvPr id="5" name="Picture 8" descr="Diagram: The Kernel and User Space">
            <a:extLst>
              <a:ext uri="{FF2B5EF4-FFF2-40B4-BE49-F238E27FC236}">
                <a16:creationId xmlns:a16="http://schemas.microsoft.com/office/drawing/2014/main" id="{41CCED10-CC51-A91B-E41F-A52E947411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769" t="5654" r="19882" b="9895"/>
          <a:stretch/>
        </p:blipFill>
        <p:spPr bwMode="auto">
          <a:xfrm>
            <a:off x="478221" y="2057659"/>
            <a:ext cx="5080731" cy="3569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0CC8AA9-FB3F-2FC2-9B4A-D819F0EFFDC0}"/>
              </a:ext>
            </a:extLst>
          </p:cNvPr>
          <p:cNvSpPr txBox="1"/>
          <p:nvPr/>
        </p:nvSpPr>
        <p:spPr>
          <a:xfrm>
            <a:off x="478221" y="5742498"/>
            <a:ext cx="862702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u="none" strike="noStrike" dirty="0">
                <a:solidFill>
                  <a:schemeClr val="bg1">
                    <a:lumMod val="50000"/>
                  </a:schemeClr>
                </a:solidFill>
                <a:effectLst/>
                <a:latin typeface="Helvetica" pitchFamily="2" charset="0"/>
              </a:rPr>
              <a:t>Dave Kerr</a:t>
            </a:r>
          </a:p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dwmkerr.com</a:t>
            </a:r>
          </a:p>
        </p:txBody>
      </p:sp>
      <p:pic>
        <p:nvPicPr>
          <p:cNvPr id="12" name="Picture 8" descr="Diagram: The Kernel and User Space">
            <a:extLst>
              <a:ext uri="{FF2B5EF4-FFF2-40B4-BE49-F238E27FC236}">
                <a16:creationId xmlns:a16="http://schemas.microsoft.com/office/drawing/2014/main" id="{0ACCA650-5536-3515-A6C9-434BAC9FCA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403"/>
          <a:stretch/>
        </p:blipFill>
        <p:spPr bwMode="auto">
          <a:xfrm>
            <a:off x="5654027" y="2093717"/>
            <a:ext cx="878846" cy="1522097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2A2EDF2E-D860-95F3-057F-60681BE89575}"/>
              </a:ext>
            </a:extLst>
          </p:cNvPr>
          <p:cNvGrpSpPr/>
          <p:nvPr/>
        </p:nvGrpSpPr>
        <p:grpSpPr>
          <a:xfrm>
            <a:off x="864351" y="3671039"/>
            <a:ext cx="4308782" cy="652782"/>
            <a:chOff x="666926" y="2854764"/>
            <a:chExt cx="11724084" cy="1808277"/>
          </a:xfrm>
        </p:grpSpPr>
        <p:pic>
          <p:nvPicPr>
            <p:cNvPr id="6146" name="Picture 2" descr="Diagram: The Terminal &amp; The Shell">
              <a:extLst>
                <a:ext uri="{FF2B5EF4-FFF2-40B4-BE49-F238E27FC236}">
                  <a16:creationId xmlns:a16="http://schemas.microsoft.com/office/drawing/2014/main" id="{2E12EEAB-3B77-AD89-C7A7-7ABCDE231BB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666926" y="2854764"/>
              <a:ext cx="11724084" cy="15220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8" descr="Diagram: The Kernel and User Space">
              <a:extLst>
                <a:ext uri="{FF2B5EF4-FFF2-40B4-BE49-F238E27FC236}">
                  <a16:creationId xmlns:a16="http://schemas.microsoft.com/office/drawing/2014/main" id="{080EA0E2-1E86-4B58-9B12-CEB285685AD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092201" y="4147471"/>
              <a:ext cx="2455334" cy="5155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2532E6B2-00F4-9148-26FF-E80DB352C49F}"/>
              </a:ext>
            </a:extLst>
          </p:cNvPr>
          <p:cNvSpPr txBox="1"/>
          <p:nvPr/>
        </p:nvSpPr>
        <p:spPr>
          <a:xfrm>
            <a:off x="6977134" y="2027849"/>
            <a:ext cx="54205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Shell (interpreter): </a:t>
            </a:r>
            <a:r>
              <a:rPr lang="en-US" sz="2400" b="1" dirty="0" err="1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sh</a:t>
            </a:r>
            <a:r>
              <a:rPr lang="en-US" sz="24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, bash, </a:t>
            </a:r>
            <a:r>
              <a:rPr lang="en-US" sz="2400" b="1" dirty="0" err="1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zsh</a:t>
            </a:r>
            <a:r>
              <a:rPr lang="en-US" sz="24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..</a:t>
            </a:r>
          </a:p>
          <a:p>
            <a:endParaRPr lang="en-US" sz="24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  <a:p>
            <a:r>
              <a:rPr lang="en-US" sz="24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issues command prompt at login </a:t>
            </a:r>
          </a:p>
          <a:p>
            <a:r>
              <a:rPr lang="en-US" sz="24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when used interactively</a:t>
            </a:r>
          </a:p>
          <a:p>
            <a:endParaRPr lang="en-US" sz="24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  <a:p>
            <a:r>
              <a:rPr lang="en-US" sz="24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passes command line to kernel</a:t>
            </a:r>
          </a:p>
          <a:p>
            <a:r>
              <a:rPr lang="en-US" sz="24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for execution </a:t>
            </a:r>
          </a:p>
          <a:p>
            <a:endParaRPr lang="en-US" sz="24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  <a:p>
            <a:r>
              <a:rPr lang="en-US" sz="24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returns prompt after execution</a:t>
            </a:r>
          </a:p>
          <a:p>
            <a:r>
              <a:rPr lang="en-US" sz="24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(error display if not executable)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1D12031-70C9-9391-4724-4833E126344A}"/>
              </a:ext>
            </a:extLst>
          </p:cNvPr>
          <p:cNvSpPr/>
          <p:nvPr/>
        </p:nvSpPr>
        <p:spPr>
          <a:xfrm>
            <a:off x="2477970" y="3757612"/>
            <a:ext cx="1065329" cy="4486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71407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F34FED-EABA-5455-8011-74A678028509}"/>
              </a:ext>
            </a:extLst>
          </p:cNvPr>
          <p:cNvSpPr txBox="1"/>
          <p:nvPr/>
        </p:nvSpPr>
        <p:spPr>
          <a:xfrm>
            <a:off x="359815" y="341053"/>
            <a:ext cx="113020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   </a:t>
            </a:r>
            <a:r>
              <a:rPr lang="en-US" sz="35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Introduction to Linux / Biocluster</a:t>
            </a:r>
            <a:endParaRPr lang="en-US" sz="24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  <a:p>
            <a:endParaRPr lang="en-US" sz="36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1CB7F2-5588-7F6F-F671-AF99E99D6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B0499-CF06-2F4B-8A07-138BFE86E085}" type="slidenum">
              <a:rPr lang="en-US" smtClean="0"/>
              <a:t>32</a:t>
            </a:fld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18C407F-9518-3338-F71B-761A05709A71}"/>
              </a:ext>
            </a:extLst>
          </p:cNvPr>
          <p:cNvSpPr/>
          <p:nvPr/>
        </p:nvSpPr>
        <p:spPr>
          <a:xfrm>
            <a:off x="468143" y="483705"/>
            <a:ext cx="198783" cy="33793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AA5279-06C9-9722-8F94-961C3B3A8F8F}"/>
              </a:ext>
            </a:extLst>
          </p:cNvPr>
          <p:cNvSpPr txBox="1"/>
          <p:nvPr/>
        </p:nvSpPr>
        <p:spPr>
          <a:xfrm>
            <a:off x="359814" y="1248117"/>
            <a:ext cx="1197656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Linux/Unix = multi-user and multi-processing operating system</a:t>
            </a:r>
          </a:p>
          <a:p>
            <a:endParaRPr lang="en-US" sz="24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  <a:p>
            <a:endParaRPr lang="en-US" sz="24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  <a:p>
            <a:pPr marL="342900" indent="-342900">
              <a:buFontTx/>
              <a:buChar char="-"/>
            </a:pPr>
            <a:endParaRPr lang="en-US" sz="24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  <a:p>
            <a:pPr marL="342900" indent="-342900">
              <a:buFontTx/>
              <a:buChar char="-"/>
            </a:pPr>
            <a:endParaRPr lang="en-US" sz="24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  <a:p>
            <a:endParaRPr lang="en-US" sz="24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  <a:p>
            <a:endParaRPr lang="en-US" sz="24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  <a:p>
            <a:endParaRPr lang="en-US" sz="24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  <a:p>
            <a:endParaRPr lang="en-US" sz="24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</p:txBody>
      </p:sp>
      <p:pic>
        <p:nvPicPr>
          <p:cNvPr id="5" name="Picture 8" descr="Diagram: The Kernel and User Space">
            <a:extLst>
              <a:ext uri="{FF2B5EF4-FFF2-40B4-BE49-F238E27FC236}">
                <a16:creationId xmlns:a16="http://schemas.microsoft.com/office/drawing/2014/main" id="{41CCED10-CC51-A91B-E41F-A52E947411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769" t="5654" r="19882" b="9895"/>
          <a:stretch/>
        </p:blipFill>
        <p:spPr bwMode="auto">
          <a:xfrm>
            <a:off x="478221" y="2057659"/>
            <a:ext cx="5080731" cy="3569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0CC8AA9-FB3F-2FC2-9B4A-D819F0EFFDC0}"/>
              </a:ext>
            </a:extLst>
          </p:cNvPr>
          <p:cNvSpPr txBox="1"/>
          <p:nvPr/>
        </p:nvSpPr>
        <p:spPr>
          <a:xfrm>
            <a:off x="478221" y="5742498"/>
            <a:ext cx="862702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u="none" strike="noStrike" dirty="0">
                <a:solidFill>
                  <a:schemeClr val="bg1">
                    <a:lumMod val="50000"/>
                  </a:schemeClr>
                </a:solidFill>
                <a:effectLst/>
                <a:latin typeface="Helvetica" pitchFamily="2" charset="0"/>
              </a:rPr>
              <a:t>Dave Kerr</a:t>
            </a:r>
          </a:p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dwmkerr.com</a:t>
            </a:r>
          </a:p>
        </p:txBody>
      </p:sp>
      <p:pic>
        <p:nvPicPr>
          <p:cNvPr id="12" name="Picture 8" descr="Diagram: The Kernel and User Space">
            <a:extLst>
              <a:ext uri="{FF2B5EF4-FFF2-40B4-BE49-F238E27FC236}">
                <a16:creationId xmlns:a16="http://schemas.microsoft.com/office/drawing/2014/main" id="{0ACCA650-5536-3515-A6C9-434BAC9FCA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403"/>
          <a:stretch/>
        </p:blipFill>
        <p:spPr bwMode="auto">
          <a:xfrm>
            <a:off x="5654027" y="2093717"/>
            <a:ext cx="878846" cy="1522097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2A2EDF2E-D860-95F3-057F-60681BE89575}"/>
              </a:ext>
            </a:extLst>
          </p:cNvPr>
          <p:cNvGrpSpPr/>
          <p:nvPr/>
        </p:nvGrpSpPr>
        <p:grpSpPr>
          <a:xfrm>
            <a:off x="864351" y="3671039"/>
            <a:ext cx="4308782" cy="652782"/>
            <a:chOff x="666926" y="2854764"/>
            <a:chExt cx="11724084" cy="1808277"/>
          </a:xfrm>
        </p:grpSpPr>
        <p:pic>
          <p:nvPicPr>
            <p:cNvPr id="6146" name="Picture 2" descr="Diagram: The Terminal &amp; The Shell">
              <a:extLst>
                <a:ext uri="{FF2B5EF4-FFF2-40B4-BE49-F238E27FC236}">
                  <a16:creationId xmlns:a16="http://schemas.microsoft.com/office/drawing/2014/main" id="{2E12EEAB-3B77-AD89-C7A7-7ABCDE231BB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666926" y="2854764"/>
              <a:ext cx="11724084" cy="15220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8" descr="Diagram: The Kernel and User Space">
              <a:extLst>
                <a:ext uri="{FF2B5EF4-FFF2-40B4-BE49-F238E27FC236}">
                  <a16:creationId xmlns:a16="http://schemas.microsoft.com/office/drawing/2014/main" id="{080EA0E2-1E86-4B58-9B12-CEB285685AD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092201" y="4147471"/>
              <a:ext cx="2455334" cy="5155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2532E6B2-00F4-9148-26FF-E80DB352C49F}"/>
              </a:ext>
            </a:extLst>
          </p:cNvPr>
          <p:cNvSpPr txBox="1"/>
          <p:nvPr/>
        </p:nvSpPr>
        <p:spPr>
          <a:xfrm>
            <a:off x="6977134" y="2027849"/>
            <a:ext cx="54205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tree = simple program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1D12031-70C9-9391-4724-4833E126344A}"/>
              </a:ext>
            </a:extLst>
          </p:cNvPr>
          <p:cNvSpPr/>
          <p:nvPr/>
        </p:nvSpPr>
        <p:spPr>
          <a:xfrm>
            <a:off x="4049602" y="3757612"/>
            <a:ext cx="1065329" cy="4486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56338B6-C23C-162D-4A1A-AA725033BD80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84366" y="2629722"/>
            <a:ext cx="4097027" cy="2354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9034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F34FED-EABA-5455-8011-74A678028509}"/>
              </a:ext>
            </a:extLst>
          </p:cNvPr>
          <p:cNvSpPr txBox="1"/>
          <p:nvPr/>
        </p:nvSpPr>
        <p:spPr>
          <a:xfrm>
            <a:off x="359815" y="341053"/>
            <a:ext cx="1130209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   </a:t>
            </a:r>
            <a:r>
              <a:rPr lang="en-US" sz="35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Linux/Unix commands list</a:t>
            </a:r>
            <a:endParaRPr lang="en-US" sz="24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  <a:p>
            <a:endParaRPr lang="en-US" sz="36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  <a:p>
            <a:endParaRPr lang="en-US" sz="36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  <a:p>
            <a:endParaRPr lang="en-US" sz="36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  <a:p>
            <a:endParaRPr lang="en-US" sz="36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  <a:p>
            <a:endParaRPr lang="en-US" sz="36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1CB7F2-5588-7F6F-F671-AF99E99D6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B0499-CF06-2F4B-8A07-138BFE86E085}" type="slidenum">
              <a:rPr lang="en-US" smtClean="0"/>
              <a:t>33</a:t>
            </a:fld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18C407F-9518-3338-F71B-761A05709A71}"/>
              </a:ext>
            </a:extLst>
          </p:cNvPr>
          <p:cNvSpPr/>
          <p:nvPr/>
        </p:nvSpPr>
        <p:spPr>
          <a:xfrm>
            <a:off x="468143" y="483705"/>
            <a:ext cx="198783" cy="33793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linux commands">
            <a:extLst>
              <a:ext uri="{FF2B5EF4-FFF2-40B4-BE49-F238E27FC236}">
                <a16:creationId xmlns:a16="http://schemas.microsoft.com/office/drawing/2014/main" id="{8CCF5E38-D6CF-7D9A-51AE-884D064CA7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65657" y="1204269"/>
            <a:ext cx="3748040" cy="4016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linux commands">
            <a:extLst>
              <a:ext uri="{FF2B5EF4-FFF2-40B4-BE49-F238E27FC236}">
                <a16:creationId xmlns:a16="http://schemas.microsoft.com/office/drawing/2014/main" id="{808C3459-A89E-C4B5-8694-6FC27BA2BF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3394"/>
          <a:stretch/>
        </p:blipFill>
        <p:spPr bwMode="auto">
          <a:xfrm>
            <a:off x="4285089" y="4122942"/>
            <a:ext cx="3748040" cy="2274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linux commands">
            <a:extLst>
              <a:ext uri="{FF2B5EF4-FFF2-40B4-BE49-F238E27FC236}">
                <a16:creationId xmlns:a16="http://schemas.microsoft.com/office/drawing/2014/main" id="{193545B8-DC43-6D17-D2C0-0B60BBF313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285089" y="1272224"/>
            <a:ext cx="3621821" cy="990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linux commands">
            <a:extLst>
              <a:ext uri="{FF2B5EF4-FFF2-40B4-BE49-F238E27FC236}">
                <a16:creationId xmlns:a16="http://schemas.microsoft.com/office/drawing/2014/main" id="{B6C1F688-8EB1-F2FB-45D9-7698799EB3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285089" y="2318658"/>
            <a:ext cx="3621821" cy="1763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B273398-4AF5-2E92-6489-56E78F5B03CF}"/>
              </a:ext>
            </a:extLst>
          </p:cNvPr>
          <p:cNvSpPr/>
          <p:nvPr/>
        </p:nvSpPr>
        <p:spPr>
          <a:xfrm>
            <a:off x="4319538" y="1272224"/>
            <a:ext cx="3587371" cy="376961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B02204E-7A0B-50B4-042F-B7F45DA6D0C8}"/>
              </a:ext>
            </a:extLst>
          </p:cNvPr>
          <p:cNvSpPr txBox="1"/>
          <p:nvPr/>
        </p:nvSpPr>
        <p:spPr>
          <a:xfrm>
            <a:off x="8415875" y="1631719"/>
            <a:ext cx="3317430" cy="4339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ssh = secure shell</a:t>
            </a:r>
          </a:p>
          <a:p>
            <a:endParaRPr lang="en-US" sz="24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  <a:p>
            <a:endParaRPr lang="en-US" sz="24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  <a:p>
            <a:endParaRPr lang="en-US" sz="24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  <a:p>
            <a:endParaRPr lang="en-US" sz="24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  <a:p>
            <a:endParaRPr lang="en-US" sz="24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  <a:p>
            <a:r>
              <a:rPr lang="en-US" sz="24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remote network tool</a:t>
            </a:r>
          </a:p>
          <a:p>
            <a:endParaRPr lang="en-US" sz="24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  <a:p>
            <a:r>
              <a:rPr lang="en-US" sz="24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login to remote machine (biocluster), execute commands</a:t>
            </a:r>
          </a:p>
          <a:p>
            <a:endParaRPr lang="en-US" sz="12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5C4D2D9-9D36-BDA3-783D-26868B13155F}"/>
              </a:ext>
            </a:extLst>
          </p:cNvPr>
          <p:cNvCxnSpPr>
            <a:cxnSpLocks/>
          </p:cNvCxnSpPr>
          <p:nvPr/>
        </p:nvCxnSpPr>
        <p:spPr>
          <a:xfrm flipH="1">
            <a:off x="8033129" y="1445058"/>
            <a:ext cx="765493" cy="0"/>
          </a:xfrm>
          <a:prstGeom prst="straightConnector1">
            <a:avLst/>
          </a:prstGeom>
          <a:ln w="60325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>
            <a:extLst>
              <a:ext uri="{FF2B5EF4-FFF2-40B4-BE49-F238E27FC236}">
                <a16:creationId xmlns:a16="http://schemas.microsoft.com/office/drawing/2014/main" id="{D254DB33-D0B2-886A-472A-B63565B40D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432673" y="2110482"/>
            <a:ext cx="2509157" cy="1505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59724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F34FED-EABA-5455-8011-74A678028509}"/>
              </a:ext>
            </a:extLst>
          </p:cNvPr>
          <p:cNvSpPr txBox="1"/>
          <p:nvPr/>
        </p:nvSpPr>
        <p:spPr>
          <a:xfrm>
            <a:off x="359815" y="341053"/>
            <a:ext cx="1130209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   </a:t>
            </a:r>
            <a:r>
              <a:rPr lang="en-US" sz="35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Launching terminal (MacOS)</a:t>
            </a:r>
            <a:endParaRPr lang="en-US" sz="24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  <a:p>
            <a:endParaRPr lang="en-US" sz="36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  <a:p>
            <a:endParaRPr lang="en-US" sz="36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  <a:p>
            <a:endParaRPr lang="en-US" sz="36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  <a:p>
            <a:endParaRPr lang="en-US" sz="36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  <a:p>
            <a:endParaRPr lang="en-US" sz="36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1CB7F2-5588-7F6F-F671-AF99E99D6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B0499-CF06-2F4B-8A07-138BFE86E085}" type="slidenum">
              <a:rPr lang="en-US" smtClean="0"/>
              <a:t>34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18C407F-9518-3338-F71B-761A05709A71}"/>
              </a:ext>
            </a:extLst>
          </p:cNvPr>
          <p:cNvSpPr/>
          <p:nvPr/>
        </p:nvSpPr>
        <p:spPr>
          <a:xfrm>
            <a:off x="468143" y="483705"/>
            <a:ext cx="198783" cy="33793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FE7556C-0460-E609-66F3-EC8A4EE9357F}"/>
              </a:ext>
            </a:extLst>
          </p:cNvPr>
          <p:cNvCxnSpPr>
            <a:cxnSpLocks/>
          </p:cNvCxnSpPr>
          <p:nvPr/>
        </p:nvCxnSpPr>
        <p:spPr>
          <a:xfrm flipH="1">
            <a:off x="6010864" y="2114529"/>
            <a:ext cx="765493" cy="0"/>
          </a:xfrm>
          <a:prstGeom prst="straightConnector1">
            <a:avLst/>
          </a:prstGeom>
          <a:ln w="60325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DF0475E-6ED9-565A-FFFD-175EDDB71E4D}"/>
              </a:ext>
            </a:extLst>
          </p:cNvPr>
          <p:cNvSpPr txBox="1"/>
          <p:nvPr/>
        </p:nvSpPr>
        <p:spPr>
          <a:xfrm>
            <a:off x="6145870" y="1490008"/>
            <a:ext cx="7069686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ssh </a:t>
            </a:r>
            <a:r>
              <a:rPr lang="en-US" sz="2400" b="1" dirty="0">
                <a:solidFill>
                  <a:schemeClr val="accent2"/>
                </a:solidFill>
                <a:latin typeface="Helvetica" pitchFamily="2" charset="0"/>
                <a:cs typeface="Devanagari MT" panose="02000500020000000000" pitchFamily="2" charset="0"/>
              </a:rPr>
              <a:t>classID</a:t>
            </a:r>
            <a:r>
              <a:rPr lang="en-US" sz="24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@biologin3.igb.Illinois.edu</a:t>
            </a:r>
          </a:p>
          <a:p>
            <a:endParaRPr lang="en-US" sz="24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  <a:p>
            <a:endParaRPr lang="en-US" sz="24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  <a:p>
            <a:r>
              <a:rPr lang="en-US" sz="24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** use </a:t>
            </a:r>
            <a:r>
              <a:rPr lang="en-US" sz="2400" b="1" i="1" dirty="0">
                <a:solidFill>
                  <a:schemeClr val="accent2"/>
                </a:solidFill>
                <a:latin typeface="Helvetica" pitchFamily="2" charset="0"/>
                <a:cs typeface="Devanagari MT" panose="02000500020000000000" pitchFamily="2" charset="0"/>
              </a:rPr>
              <a:t>your </a:t>
            </a:r>
            <a:r>
              <a:rPr lang="en-US" sz="2400" b="1" dirty="0">
                <a:solidFill>
                  <a:schemeClr val="accent2"/>
                </a:solidFill>
                <a:latin typeface="Helvetica" pitchFamily="2" charset="0"/>
                <a:cs typeface="Devanagari MT" panose="02000500020000000000" pitchFamily="2" charset="0"/>
              </a:rPr>
              <a:t>class ID</a:t>
            </a:r>
            <a:r>
              <a:rPr lang="en-US" sz="24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 provided in Slack</a:t>
            </a:r>
          </a:p>
          <a:p>
            <a:r>
              <a:rPr lang="en-US" sz="24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and enter password when prompted</a:t>
            </a:r>
          </a:p>
          <a:p>
            <a:endParaRPr lang="en-US" sz="24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  <a:p>
            <a:endParaRPr lang="en-US" sz="24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</p:txBody>
      </p:sp>
      <p:pic>
        <p:nvPicPr>
          <p:cNvPr id="11" name="Picture 10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8C6D9632-6CB9-809B-DD76-6AB146340F9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3087" y="1699931"/>
            <a:ext cx="5331577" cy="3820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0711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F34FED-EABA-5455-8011-74A678028509}"/>
              </a:ext>
            </a:extLst>
          </p:cNvPr>
          <p:cNvSpPr txBox="1"/>
          <p:nvPr/>
        </p:nvSpPr>
        <p:spPr>
          <a:xfrm>
            <a:off x="359815" y="341053"/>
            <a:ext cx="1130209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   </a:t>
            </a:r>
            <a:r>
              <a:rPr lang="en-US" sz="35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Launching MobaXterm (Windows)</a:t>
            </a:r>
            <a:endParaRPr lang="en-US" sz="24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  <a:p>
            <a:endParaRPr lang="en-US" sz="36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  <a:p>
            <a:endParaRPr lang="en-US" sz="36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  <a:p>
            <a:endParaRPr lang="en-US" sz="36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  <a:p>
            <a:endParaRPr lang="en-US" sz="36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  <a:p>
            <a:endParaRPr lang="en-US" sz="36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1CB7F2-5588-7F6F-F671-AF99E99D6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B0499-CF06-2F4B-8A07-138BFE86E085}" type="slidenum">
              <a:rPr lang="en-US" smtClean="0"/>
              <a:t>35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18C407F-9518-3338-F71B-761A05709A71}"/>
              </a:ext>
            </a:extLst>
          </p:cNvPr>
          <p:cNvSpPr/>
          <p:nvPr/>
        </p:nvSpPr>
        <p:spPr>
          <a:xfrm>
            <a:off x="468143" y="483705"/>
            <a:ext cx="198783" cy="33793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F0475E-6ED9-565A-FFFD-175EDDB71E4D}"/>
              </a:ext>
            </a:extLst>
          </p:cNvPr>
          <p:cNvSpPr txBox="1"/>
          <p:nvPr/>
        </p:nvSpPr>
        <p:spPr>
          <a:xfrm>
            <a:off x="6223135" y="2776087"/>
            <a:ext cx="7069686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ssh </a:t>
            </a:r>
            <a:r>
              <a:rPr lang="en-US" sz="2400" b="1" dirty="0">
                <a:solidFill>
                  <a:schemeClr val="accent2"/>
                </a:solidFill>
                <a:latin typeface="Helvetica" pitchFamily="2" charset="0"/>
                <a:cs typeface="Devanagari MT" panose="02000500020000000000" pitchFamily="2" charset="0"/>
              </a:rPr>
              <a:t>classID</a:t>
            </a:r>
            <a:r>
              <a:rPr lang="en-US" sz="24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@biologin3.igb.Illinois.edu</a:t>
            </a:r>
          </a:p>
          <a:p>
            <a:endParaRPr lang="en-US" sz="24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  <a:p>
            <a:endParaRPr lang="en-US" sz="24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  <a:p>
            <a:r>
              <a:rPr lang="en-US" sz="24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** use </a:t>
            </a:r>
            <a:r>
              <a:rPr lang="en-US" sz="2400" b="1" i="1" dirty="0">
                <a:solidFill>
                  <a:schemeClr val="accent2"/>
                </a:solidFill>
                <a:latin typeface="Helvetica" pitchFamily="2" charset="0"/>
                <a:cs typeface="Devanagari MT" panose="02000500020000000000" pitchFamily="2" charset="0"/>
              </a:rPr>
              <a:t>your </a:t>
            </a:r>
            <a:r>
              <a:rPr lang="en-US" sz="2400" b="1" dirty="0">
                <a:solidFill>
                  <a:schemeClr val="accent2"/>
                </a:solidFill>
                <a:latin typeface="Helvetica" pitchFamily="2" charset="0"/>
                <a:cs typeface="Devanagari MT" panose="02000500020000000000" pitchFamily="2" charset="0"/>
              </a:rPr>
              <a:t>class ID</a:t>
            </a:r>
            <a:r>
              <a:rPr lang="en-US" sz="24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 provided in Slack</a:t>
            </a:r>
          </a:p>
          <a:p>
            <a:r>
              <a:rPr lang="en-US" sz="24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and enter password when prompted</a:t>
            </a:r>
          </a:p>
          <a:p>
            <a:endParaRPr lang="en-US" sz="24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  <a:p>
            <a:endParaRPr lang="en-US" sz="24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</p:txBody>
      </p:sp>
      <p:pic>
        <p:nvPicPr>
          <p:cNvPr id="5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0E9A5D88-0B7B-24B2-0462-9B56B57B591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7534" y="1404257"/>
            <a:ext cx="5568044" cy="4049486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FE7556C-0460-E609-66F3-EC8A4EE9357F}"/>
              </a:ext>
            </a:extLst>
          </p:cNvPr>
          <p:cNvCxnSpPr>
            <a:cxnSpLocks/>
          </p:cNvCxnSpPr>
          <p:nvPr/>
        </p:nvCxnSpPr>
        <p:spPr>
          <a:xfrm flipH="1">
            <a:off x="6223135" y="3396342"/>
            <a:ext cx="765493" cy="0"/>
          </a:xfrm>
          <a:prstGeom prst="straightConnector1">
            <a:avLst/>
          </a:prstGeom>
          <a:ln w="60325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17208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F34FED-EABA-5455-8011-74A678028509}"/>
              </a:ext>
            </a:extLst>
          </p:cNvPr>
          <p:cNvSpPr txBox="1"/>
          <p:nvPr/>
        </p:nvSpPr>
        <p:spPr>
          <a:xfrm>
            <a:off x="359815" y="341053"/>
            <a:ext cx="1130209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   </a:t>
            </a:r>
            <a:r>
              <a:rPr lang="en-US" sz="35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IGB Biocluster</a:t>
            </a:r>
            <a:endParaRPr lang="en-US" sz="36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  <a:p>
            <a:endParaRPr lang="en-US" sz="36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  <a:p>
            <a:endParaRPr lang="en-US" sz="36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1CB7F2-5588-7F6F-F671-AF99E99D6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B0499-CF06-2F4B-8A07-138BFE86E085}" type="slidenum">
              <a:rPr lang="en-US" smtClean="0"/>
              <a:t>36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18C407F-9518-3338-F71B-761A05709A71}"/>
              </a:ext>
            </a:extLst>
          </p:cNvPr>
          <p:cNvSpPr/>
          <p:nvPr/>
        </p:nvSpPr>
        <p:spPr>
          <a:xfrm>
            <a:off x="468143" y="483705"/>
            <a:ext cx="198783" cy="33793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893F952-11D7-1EF5-DB1E-E8A7E2293786}"/>
              </a:ext>
            </a:extLst>
          </p:cNvPr>
          <p:cNvGrpSpPr/>
          <p:nvPr/>
        </p:nvGrpSpPr>
        <p:grpSpPr>
          <a:xfrm>
            <a:off x="666926" y="2087378"/>
            <a:ext cx="4425950" cy="3925094"/>
            <a:chOff x="4772256" y="2653506"/>
            <a:chExt cx="4425950" cy="392509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48DB9426-5D9A-8F8C-B92E-5085EA83B5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72256" y="2653506"/>
              <a:ext cx="4425950" cy="3786188"/>
              <a:chOff x="2358529" y="2515282"/>
              <a:chExt cx="4426943" cy="3786188"/>
            </a:xfrm>
          </p:grpSpPr>
          <p:pic>
            <p:nvPicPr>
              <p:cNvPr id="11" name="Picture 1">
                <a:extLst>
                  <a:ext uri="{FF2B5EF4-FFF2-40B4-BE49-F238E27FC236}">
                    <a16:creationId xmlns:a16="http://schemas.microsoft.com/office/drawing/2014/main" id="{184F48E9-4001-6D46-ECCA-F89EF94F554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58529" y="2515282"/>
                <a:ext cx="4426943" cy="37861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2" name="Picture 1">
                <a:extLst>
                  <a:ext uri="{FF2B5EF4-FFF2-40B4-BE49-F238E27FC236}">
                    <a16:creationId xmlns:a16="http://schemas.microsoft.com/office/drawing/2014/main" id="{9C6C3146-35BC-ECAA-F446-43C6F4BDB49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586210" y="3825897"/>
                <a:ext cx="1074036" cy="87023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7" name="TextBox 2">
              <a:extLst>
                <a:ext uri="{FF2B5EF4-FFF2-40B4-BE49-F238E27FC236}">
                  <a16:creationId xmlns:a16="http://schemas.microsoft.com/office/drawing/2014/main" id="{68AB3883-D56E-BB64-1F73-7B3F449FE1D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42507" y="6300788"/>
              <a:ext cx="996950" cy="2778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365" tIns="45683" rIns="91365" bIns="45683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 algn="ctr" defTabSz="456827" eaLnBrk="1" hangingPunct="1"/>
              <a:r>
                <a:rPr lang="en-US" sz="1200" dirty="0">
                  <a:solidFill>
                    <a:prstClr val="black"/>
                  </a:solidFill>
                  <a:latin typeface="Arial" charset="0"/>
                  <a:cs typeface="Arial" charset="0"/>
                </a:rPr>
                <a:t>Chris Fields</a:t>
              </a:r>
            </a:p>
          </p:txBody>
        </p:sp>
        <p:pic>
          <p:nvPicPr>
            <p:cNvPr id="8" name="Picture 1">
              <a:extLst>
                <a:ext uri="{FF2B5EF4-FFF2-40B4-BE49-F238E27FC236}">
                  <a16:creationId xmlns:a16="http://schemas.microsoft.com/office/drawing/2014/main" id="{6BC64D7B-CD86-C5D0-CE35-5F4F218F352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5768922" y="3160405"/>
              <a:ext cx="548640" cy="8686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D1986A5-616A-63BF-2EF1-F73F263D2B29}"/>
                </a:ext>
              </a:extLst>
            </p:cNvPr>
            <p:cNvCxnSpPr/>
            <p:nvPr/>
          </p:nvCxnSpPr>
          <p:spPr>
            <a:xfrm>
              <a:off x="6317562" y="3594745"/>
              <a:ext cx="475124" cy="0"/>
            </a:xfrm>
            <a:prstGeom prst="straightConnector1">
              <a:avLst/>
            </a:prstGeom>
            <a:ln w="12700">
              <a:prstDash val="dash"/>
              <a:headEnd type="triangle" w="med" len="med"/>
              <a:tailEnd type="triangl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0E4697E-CB5C-B1F2-E4A7-6FFBF4255064}"/>
                </a:ext>
              </a:extLst>
            </p:cNvPr>
            <p:cNvSpPr txBox="1"/>
            <p:nvPr/>
          </p:nvSpPr>
          <p:spPr>
            <a:xfrm>
              <a:off x="4904856" y="3180508"/>
              <a:ext cx="1046973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6827"/>
              <a:r>
                <a:rPr lang="en-US" sz="1050" b="1" i="1" dirty="0">
                  <a:solidFill>
                    <a:prstClr val="black"/>
                  </a:solidFill>
                  <a:latin typeface="Arial" charset="0"/>
                  <a:ea typeface="Arial" charset="0"/>
                  <a:cs typeface="Arial" charset="0"/>
                </a:rPr>
                <a:t>Login node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C042FC67-2A07-F463-6864-02CFEF2B083B}"/>
              </a:ext>
            </a:extLst>
          </p:cNvPr>
          <p:cNvSpPr txBox="1"/>
          <p:nvPr/>
        </p:nvSpPr>
        <p:spPr>
          <a:xfrm>
            <a:off x="5285140" y="2280939"/>
            <a:ext cx="6394526" cy="40626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Initial login puts us on the login node </a:t>
            </a:r>
          </a:p>
          <a:p>
            <a:endParaRPr lang="en-US" sz="10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  <a:p>
            <a:r>
              <a:rPr lang="en-US" sz="16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*do not execute memory intensive programs on login node!*</a:t>
            </a:r>
          </a:p>
          <a:p>
            <a:endParaRPr lang="en-US" sz="16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  <a:p>
            <a:r>
              <a:rPr lang="en-US" sz="24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Login nodes are connected to internet</a:t>
            </a:r>
          </a:p>
          <a:p>
            <a:endParaRPr lang="en-US" sz="24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  <a:p>
            <a:r>
              <a:rPr lang="en-US" sz="24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Used for scheduler-related tasks (job submission) or commands requiring internet access (e.g. wget, scp, rsync)</a:t>
            </a:r>
          </a:p>
          <a:p>
            <a:endParaRPr lang="en-US" sz="24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  <a:p>
            <a:r>
              <a:rPr lang="en-US" sz="24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otherwise, login to computer node …</a:t>
            </a:r>
          </a:p>
          <a:p>
            <a:endParaRPr lang="en-US" sz="24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3CAEE15-5196-2ACF-BD13-C2E1EAC5FC2E}"/>
              </a:ext>
            </a:extLst>
          </p:cNvPr>
          <p:cNvSpPr/>
          <p:nvPr/>
        </p:nvSpPr>
        <p:spPr>
          <a:xfrm>
            <a:off x="829506" y="2442082"/>
            <a:ext cx="1583910" cy="106186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B599DAA-75BB-D28F-F5D8-9043E03F426D}"/>
              </a:ext>
            </a:extLst>
          </p:cNvPr>
          <p:cNvSpPr txBox="1"/>
          <p:nvPr/>
        </p:nvSpPr>
        <p:spPr>
          <a:xfrm>
            <a:off x="359814" y="1395484"/>
            <a:ext cx="1075736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Biocluster = HPC cluster (collection of many computers, called nodes)</a:t>
            </a:r>
          </a:p>
          <a:p>
            <a:r>
              <a:rPr lang="en-US" sz="24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533739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F34FED-EABA-5455-8011-74A678028509}"/>
              </a:ext>
            </a:extLst>
          </p:cNvPr>
          <p:cNvSpPr txBox="1"/>
          <p:nvPr/>
        </p:nvSpPr>
        <p:spPr>
          <a:xfrm>
            <a:off x="359815" y="341053"/>
            <a:ext cx="1130209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   </a:t>
            </a:r>
            <a:r>
              <a:rPr lang="en-US" sz="35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IGB Biocluster</a:t>
            </a:r>
            <a:endParaRPr lang="en-US" sz="36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  <a:p>
            <a:endParaRPr lang="en-US" sz="36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  <a:p>
            <a:endParaRPr lang="en-US" sz="36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1CB7F2-5588-7F6F-F671-AF99E99D6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B0499-CF06-2F4B-8A07-138BFE86E085}" type="slidenum">
              <a:rPr lang="en-US" smtClean="0"/>
              <a:t>37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18C407F-9518-3338-F71B-761A05709A71}"/>
              </a:ext>
            </a:extLst>
          </p:cNvPr>
          <p:cNvSpPr/>
          <p:nvPr/>
        </p:nvSpPr>
        <p:spPr>
          <a:xfrm>
            <a:off x="468143" y="483705"/>
            <a:ext cx="198783" cy="33793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893F952-11D7-1EF5-DB1E-E8A7E2293786}"/>
              </a:ext>
            </a:extLst>
          </p:cNvPr>
          <p:cNvGrpSpPr/>
          <p:nvPr/>
        </p:nvGrpSpPr>
        <p:grpSpPr>
          <a:xfrm>
            <a:off x="666926" y="2087378"/>
            <a:ext cx="4425950" cy="3925094"/>
            <a:chOff x="4772256" y="2653506"/>
            <a:chExt cx="4425950" cy="392509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48DB9426-5D9A-8F8C-B92E-5085EA83B5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72256" y="2653506"/>
              <a:ext cx="4425950" cy="3786188"/>
              <a:chOff x="2358529" y="2515282"/>
              <a:chExt cx="4426943" cy="3786188"/>
            </a:xfrm>
          </p:grpSpPr>
          <p:pic>
            <p:nvPicPr>
              <p:cNvPr id="11" name="Picture 1">
                <a:extLst>
                  <a:ext uri="{FF2B5EF4-FFF2-40B4-BE49-F238E27FC236}">
                    <a16:creationId xmlns:a16="http://schemas.microsoft.com/office/drawing/2014/main" id="{184F48E9-4001-6D46-ECCA-F89EF94F554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58529" y="2515282"/>
                <a:ext cx="4426943" cy="37861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2" name="Picture 1">
                <a:extLst>
                  <a:ext uri="{FF2B5EF4-FFF2-40B4-BE49-F238E27FC236}">
                    <a16:creationId xmlns:a16="http://schemas.microsoft.com/office/drawing/2014/main" id="{9C6C3146-35BC-ECAA-F446-43C6F4BDB49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586210" y="3825897"/>
                <a:ext cx="1074036" cy="87023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7" name="TextBox 2">
              <a:extLst>
                <a:ext uri="{FF2B5EF4-FFF2-40B4-BE49-F238E27FC236}">
                  <a16:creationId xmlns:a16="http://schemas.microsoft.com/office/drawing/2014/main" id="{68AB3883-D56E-BB64-1F73-7B3F449FE1D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42507" y="6300788"/>
              <a:ext cx="996950" cy="2778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365" tIns="45683" rIns="91365" bIns="45683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 algn="ctr" defTabSz="456827" eaLnBrk="1" hangingPunct="1"/>
              <a:r>
                <a:rPr lang="en-US" sz="1200" dirty="0">
                  <a:solidFill>
                    <a:prstClr val="black"/>
                  </a:solidFill>
                  <a:latin typeface="Arial" charset="0"/>
                  <a:cs typeface="Arial" charset="0"/>
                </a:rPr>
                <a:t>Chris Fields</a:t>
              </a:r>
            </a:p>
          </p:txBody>
        </p:sp>
        <p:pic>
          <p:nvPicPr>
            <p:cNvPr id="8" name="Picture 1">
              <a:extLst>
                <a:ext uri="{FF2B5EF4-FFF2-40B4-BE49-F238E27FC236}">
                  <a16:creationId xmlns:a16="http://schemas.microsoft.com/office/drawing/2014/main" id="{6BC64D7B-CD86-C5D0-CE35-5F4F218F352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5768922" y="3160405"/>
              <a:ext cx="548640" cy="8686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D1986A5-616A-63BF-2EF1-F73F263D2B29}"/>
                </a:ext>
              </a:extLst>
            </p:cNvPr>
            <p:cNvCxnSpPr/>
            <p:nvPr/>
          </p:nvCxnSpPr>
          <p:spPr>
            <a:xfrm>
              <a:off x="6317562" y="3594745"/>
              <a:ext cx="475124" cy="0"/>
            </a:xfrm>
            <a:prstGeom prst="straightConnector1">
              <a:avLst/>
            </a:prstGeom>
            <a:ln w="12700">
              <a:prstDash val="dash"/>
              <a:headEnd type="triangle" w="med" len="med"/>
              <a:tailEnd type="triangl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0E4697E-CB5C-B1F2-E4A7-6FFBF4255064}"/>
                </a:ext>
              </a:extLst>
            </p:cNvPr>
            <p:cNvSpPr txBox="1"/>
            <p:nvPr/>
          </p:nvSpPr>
          <p:spPr>
            <a:xfrm>
              <a:off x="4904856" y="3180508"/>
              <a:ext cx="1046973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6827"/>
              <a:r>
                <a:rPr lang="en-US" sz="1050" b="1" i="1" dirty="0">
                  <a:solidFill>
                    <a:prstClr val="black"/>
                  </a:solidFill>
                  <a:latin typeface="Arial" charset="0"/>
                  <a:ea typeface="Arial" charset="0"/>
                  <a:cs typeface="Arial" charset="0"/>
                </a:rPr>
                <a:t>Login node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C042FC67-2A07-F463-6864-02CFEF2B083B}"/>
              </a:ext>
            </a:extLst>
          </p:cNvPr>
          <p:cNvSpPr txBox="1"/>
          <p:nvPr/>
        </p:nvSpPr>
        <p:spPr>
          <a:xfrm>
            <a:off x="5285140" y="2280939"/>
            <a:ext cx="6394526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Head node gives instructions to worker computer nodes</a:t>
            </a:r>
          </a:p>
          <a:p>
            <a:endParaRPr lang="en-US" sz="24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  <a:p>
            <a:r>
              <a:rPr lang="en-US" sz="24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SLURM </a:t>
            </a:r>
          </a:p>
          <a:p>
            <a:endParaRPr lang="en-US" sz="10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  <a:p>
            <a:r>
              <a:rPr lang="en-US" sz="16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(Simple Linux Utility for Resource Management)</a:t>
            </a:r>
          </a:p>
          <a:p>
            <a:endParaRPr lang="en-US" sz="16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  <a:p>
            <a:r>
              <a:rPr lang="en-US" sz="24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Program that schedules job submissions</a:t>
            </a:r>
          </a:p>
          <a:p>
            <a:endParaRPr lang="en-US" sz="24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  <a:p>
            <a:r>
              <a:rPr lang="en-US" sz="24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e.g. </a:t>
            </a:r>
            <a:r>
              <a:rPr lang="en-US" sz="2400" b="1" dirty="0" err="1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sbatch</a:t>
            </a:r>
            <a:r>
              <a:rPr lang="en-US" sz="24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, </a:t>
            </a:r>
            <a:r>
              <a:rPr lang="en-US" sz="2400" b="1" dirty="0" err="1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srun</a:t>
            </a:r>
            <a:r>
              <a:rPr lang="en-US" sz="24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, </a:t>
            </a:r>
            <a:r>
              <a:rPr lang="en-US" sz="2400" b="1" dirty="0" err="1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squeue</a:t>
            </a:r>
            <a:r>
              <a:rPr lang="en-US" sz="24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 </a:t>
            </a:r>
          </a:p>
          <a:p>
            <a:endParaRPr lang="en-US" sz="24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B599DAA-75BB-D28F-F5D8-9043E03F426D}"/>
              </a:ext>
            </a:extLst>
          </p:cNvPr>
          <p:cNvSpPr txBox="1"/>
          <p:nvPr/>
        </p:nvSpPr>
        <p:spPr>
          <a:xfrm>
            <a:off x="359814" y="1395484"/>
            <a:ext cx="1075736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Biocluster = HPC cluster (collection of many computers, called nodes)</a:t>
            </a:r>
          </a:p>
          <a:p>
            <a:r>
              <a:rPr lang="en-US" sz="24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AB0FA0E-6E62-5396-04E7-1381362AA763}"/>
              </a:ext>
            </a:extLst>
          </p:cNvPr>
          <p:cNvSpPr/>
          <p:nvPr/>
        </p:nvSpPr>
        <p:spPr>
          <a:xfrm>
            <a:off x="2553372" y="2442082"/>
            <a:ext cx="1583910" cy="106186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46644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F34FED-EABA-5455-8011-74A678028509}"/>
              </a:ext>
            </a:extLst>
          </p:cNvPr>
          <p:cNvSpPr txBox="1"/>
          <p:nvPr/>
        </p:nvSpPr>
        <p:spPr>
          <a:xfrm>
            <a:off x="359815" y="341053"/>
            <a:ext cx="1130209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   </a:t>
            </a:r>
            <a:r>
              <a:rPr lang="en-US" sz="35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IGB Biocluster</a:t>
            </a:r>
            <a:endParaRPr lang="en-US" sz="36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  <a:p>
            <a:endParaRPr lang="en-US" sz="36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  <a:p>
            <a:endParaRPr lang="en-US" sz="36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1CB7F2-5588-7F6F-F671-AF99E99D6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B0499-CF06-2F4B-8A07-138BFE86E085}" type="slidenum">
              <a:rPr lang="en-US" smtClean="0"/>
              <a:t>38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18C407F-9518-3338-F71B-761A05709A71}"/>
              </a:ext>
            </a:extLst>
          </p:cNvPr>
          <p:cNvSpPr/>
          <p:nvPr/>
        </p:nvSpPr>
        <p:spPr>
          <a:xfrm>
            <a:off x="468143" y="483705"/>
            <a:ext cx="198783" cy="33793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893F952-11D7-1EF5-DB1E-E8A7E2293786}"/>
              </a:ext>
            </a:extLst>
          </p:cNvPr>
          <p:cNvGrpSpPr/>
          <p:nvPr/>
        </p:nvGrpSpPr>
        <p:grpSpPr>
          <a:xfrm>
            <a:off x="666926" y="2087378"/>
            <a:ext cx="4425950" cy="3925094"/>
            <a:chOff x="4772256" y="2653506"/>
            <a:chExt cx="4425950" cy="392509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48DB9426-5D9A-8F8C-B92E-5085EA83B5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72256" y="2653506"/>
              <a:ext cx="4425950" cy="3786188"/>
              <a:chOff x="2358529" y="2515282"/>
              <a:chExt cx="4426943" cy="3786188"/>
            </a:xfrm>
          </p:grpSpPr>
          <p:pic>
            <p:nvPicPr>
              <p:cNvPr id="11" name="Picture 1">
                <a:extLst>
                  <a:ext uri="{FF2B5EF4-FFF2-40B4-BE49-F238E27FC236}">
                    <a16:creationId xmlns:a16="http://schemas.microsoft.com/office/drawing/2014/main" id="{184F48E9-4001-6D46-ECCA-F89EF94F554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58529" y="2515282"/>
                <a:ext cx="4426943" cy="37861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2" name="Picture 1">
                <a:extLst>
                  <a:ext uri="{FF2B5EF4-FFF2-40B4-BE49-F238E27FC236}">
                    <a16:creationId xmlns:a16="http://schemas.microsoft.com/office/drawing/2014/main" id="{9C6C3146-35BC-ECAA-F446-43C6F4BDB49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586210" y="3825897"/>
                <a:ext cx="1074036" cy="87023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7" name="TextBox 2">
              <a:extLst>
                <a:ext uri="{FF2B5EF4-FFF2-40B4-BE49-F238E27FC236}">
                  <a16:creationId xmlns:a16="http://schemas.microsoft.com/office/drawing/2014/main" id="{68AB3883-D56E-BB64-1F73-7B3F449FE1D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42507" y="6300788"/>
              <a:ext cx="996950" cy="2778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365" tIns="45683" rIns="91365" bIns="45683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 algn="ctr" defTabSz="456827" eaLnBrk="1" hangingPunct="1"/>
              <a:r>
                <a:rPr lang="en-US" sz="1200" dirty="0">
                  <a:solidFill>
                    <a:prstClr val="black"/>
                  </a:solidFill>
                  <a:latin typeface="Arial" charset="0"/>
                  <a:cs typeface="Arial" charset="0"/>
                </a:rPr>
                <a:t>Chris Fields</a:t>
              </a:r>
            </a:p>
          </p:txBody>
        </p:sp>
        <p:pic>
          <p:nvPicPr>
            <p:cNvPr id="8" name="Picture 1">
              <a:extLst>
                <a:ext uri="{FF2B5EF4-FFF2-40B4-BE49-F238E27FC236}">
                  <a16:creationId xmlns:a16="http://schemas.microsoft.com/office/drawing/2014/main" id="{6BC64D7B-CD86-C5D0-CE35-5F4F218F352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5768922" y="3160405"/>
              <a:ext cx="548640" cy="8686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D1986A5-616A-63BF-2EF1-F73F263D2B29}"/>
                </a:ext>
              </a:extLst>
            </p:cNvPr>
            <p:cNvCxnSpPr/>
            <p:nvPr/>
          </p:nvCxnSpPr>
          <p:spPr>
            <a:xfrm>
              <a:off x="6317562" y="3594745"/>
              <a:ext cx="475124" cy="0"/>
            </a:xfrm>
            <a:prstGeom prst="straightConnector1">
              <a:avLst/>
            </a:prstGeom>
            <a:ln w="12700">
              <a:prstDash val="dash"/>
              <a:headEnd type="triangle" w="med" len="med"/>
              <a:tailEnd type="triangl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0E4697E-CB5C-B1F2-E4A7-6FFBF4255064}"/>
                </a:ext>
              </a:extLst>
            </p:cNvPr>
            <p:cNvSpPr txBox="1"/>
            <p:nvPr/>
          </p:nvSpPr>
          <p:spPr>
            <a:xfrm>
              <a:off x="4904856" y="3180508"/>
              <a:ext cx="1046973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6827"/>
              <a:r>
                <a:rPr lang="en-US" sz="1050" b="1" i="1" dirty="0">
                  <a:solidFill>
                    <a:prstClr val="black"/>
                  </a:solidFill>
                  <a:latin typeface="Arial" charset="0"/>
                  <a:ea typeface="Arial" charset="0"/>
                  <a:cs typeface="Arial" charset="0"/>
                </a:rPr>
                <a:t>Login node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C042FC67-2A07-F463-6864-02CFEF2B083B}"/>
              </a:ext>
            </a:extLst>
          </p:cNvPr>
          <p:cNvSpPr txBox="1"/>
          <p:nvPr/>
        </p:nvSpPr>
        <p:spPr>
          <a:xfrm>
            <a:off x="5285140" y="2280939"/>
            <a:ext cx="6394526" cy="36317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Worker (compute) nodes</a:t>
            </a:r>
          </a:p>
          <a:p>
            <a:endParaRPr lang="en-US" sz="24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  <a:p>
            <a:r>
              <a:rPr lang="en-US" sz="24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temporary computing resources</a:t>
            </a:r>
          </a:p>
          <a:p>
            <a:endParaRPr lang="en-US" sz="24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  <a:p>
            <a:r>
              <a:rPr lang="en-US" sz="24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standard batch job</a:t>
            </a:r>
          </a:p>
          <a:p>
            <a:endParaRPr lang="en-US" sz="10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  <a:p>
            <a:r>
              <a:rPr lang="en-US" sz="16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	e.g. </a:t>
            </a:r>
            <a:r>
              <a:rPr lang="en-US" sz="1600" b="1" dirty="0" err="1">
                <a:solidFill>
                  <a:schemeClr val="accent2"/>
                </a:solidFill>
                <a:latin typeface="Helvetica" pitchFamily="2" charset="0"/>
                <a:cs typeface="Devanagari MT" panose="02000500020000000000" pitchFamily="2" charset="0"/>
              </a:rPr>
              <a:t>sbatch</a:t>
            </a:r>
            <a:r>
              <a:rPr lang="en-US" sz="1600" b="1" dirty="0">
                <a:solidFill>
                  <a:schemeClr val="accent2"/>
                </a:solidFill>
                <a:latin typeface="Helvetica" pitchFamily="2" charset="0"/>
                <a:cs typeface="Devanagari MT" panose="02000500020000000000" pitchFamily="2" charset="0"/>
              </a:rPr>
              <a:t> </a:t>
            </a:r>
            <a:r>
              <a:rPr lang="en-US" sz="1600" b="1" dirty="0" err="1">
                <a:solidFill>
                  <a:schemeClr val="accent2"/>
                </a:solidFill>
                <a:latin typeface="Helvetica" pitchFamily="2" charset="0"/>
                <a:cs typeface="Devanagari MT" panose="02000500020000000000" pitchFamily="2" charset="0"/>
              </a:rPr>
              <a:t>myscript.sh</a:t>
            </a:r>
            <a:endParaRPr lang="en-US" sz="1600" b="1" dirty="0">
              <a:solidFill>
                <a:schemeClr val="accent2"/>
              </a:solidFill>
              <a:latin typeface="Helvetica" pitchFamily="2" charset="0"/>
              <a:cs typeface="Devanagari MT" panose="02000500020000000000" pitchFamily="2" charset="0"/>
            </a:endParaRPr>
          </a:p>
          <a:p>
            <a:endParaRPr lang="en-US" sz="24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  <a:p>
            <a:r>
              <a:rPr lang="en-US" sz="24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interactive batch mode</a:t>
            </a:r>
          </a:p>
          <a:p>
            <a:endParaRPr lang="en-US" sz="12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  <a:p>
            <a:r>
              <a:rPr lang="en-US" sz="24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	</a:t>
            </a:r>
            <a:r>
              <a:rPr lang="en-US" sz="16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e.g. </a:t>
            </a:r>
            <a:r>
              <a:rPr lang="en-US" sz="1600" b="1" dirty="0" err="1">
                <a:solidFill>
                  <a:schemeClr val="accent2"/>
                </a:solidFill>
                <a:latin typeface="Helvetica" pitchFamily="2" charset="0"/>
                <a:cs typeface="Devanagari MT" panose="02000500020000000000" pitchFamily="2" charset="0"/>
              </a:rPr>
              <a:t>srun</a:t>
            </a:r>
            <a:r>
              <a:rPr lang="en-US" sz="1600" b="1" dirty="0">
                <a:solidFill>
                  <a:schemeClr val="accent2"/>
                </a:solidFill>
                <a:latin typeface="Helvetica" pitchFamily="2" charset="0"/>
                <a:cs typeface="Devanagari MT" panose="02000500020000000000" pitchFamily="2" charset="0"/>
              </a:rPr>
              <a:t> -p classroom --</a:t>
            </a:r>
            <a:r>
              <a:rPr lang="en-US" sz="1600" b="1" dirty="0" err="1">
                <a:solidFill>
                  <a:schemeClr val="accent2"/>
                </a:solidFill>
                <a:latin typeface="Helvetica" pitchFamily="2" charset="0"/>
                <a:cs typeface="Devanagari MT" panose="02000500020000000000" pitchFamily="2" charset="0"/>
              </a:rPr>
              <a:t>pty</a:t>
            </a:r>
            <a:r>
              <a:rPr lang="en-US" sz="1600" b="1" dirty="0">
                <a:solidFill>
                  <a:schemeClr val="accent2"/>
                </a:solidFill>
                <a:latin typeface="Helvetica" pitchFamily="2" charset="0"/>
                <a:cs typeface="Devanagari MT" panose="02000500020000000000" pitchFamily="2" charset="0"/>
              </a:rPr>
              <a:t> bash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B599DAA-75BB-D28F-F5D8-9043E03F426D}"/>
              </a:ext>
            </a:extLst>
          </p:cNvPr>
          <p:cNvSpPr txBox="1"/>
          <p:nvPr/>
        </p:nvSpPr>
        <p:spPr>
          <a:xfrm>
            <a:off x="359814" y="1395484"/>
            <a:ext cx="1075736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Biocluster = HPC cluster (collection of many computers, called nodes)</a:t>
            </a:r>
          </a:p>
          <a:p>
            <a:r>
              <a:rPr lang="en-US" sz="24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AB0FA0E-6E62-5396-04E7-1381362AA763}"/>
              </a:ext>
            </a:extLst>
          </p:cNvPr>
          <p:cNvSpPr/>
          <p:nvPr/>
        </p:nvSpPr>
        <p:spPr>
          <a:xfrm>
            <a:off x="977178" y="3920158"/>
            <a:ext cx="1583910" cy="13413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9486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F34FED-EABA-5455-8011-74A678028509}"/>
              </a:ext>
            </a:extLst>
          </p:cNvPr>
          <p:cNvSpPr txBox="1"/>
          <p:nvPr/>
        </p:nvSpPr>
        <p:spPr>
          <a:xfrm>
            <a:off x="359815" y="341053"/>
            <a:ext cx="1130209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   </a:t>
            </a:r>
            <a:r>
              <a:rPr lang="en-US" sz="35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IGB Biocluster</a:t>
            </a:r>
            <a:endParaRPr lang="en-US" sz="36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  <a:p>
            <a:endParaRPr lang="en-US" sz="36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  <a:p>
            <a:endParaRPr lang="en-US" sz="36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1CB7F2-5588-7F6F-F671-AF99E99D6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B0499-CF06-2F4B-8A07-138BFE86E085}" type="slidenum">
              <a:rPr lang="en-US" smtClean="0"/>
              <a:t>39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18C407F-9518-3338-F71B-761A05709A71}"/>
              </a:ext>
            </a:extLst>
          </p:cNvPr>
          <p:cNvSpPr/>
          <p:nvPr/>
        </p:nvSpPr>
        <p:spPr>
          <a:xfrm>
            <a:off x="468143" y="483705"/>
            <a:ext cx="198783" cy="33793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893F952-11D7-1EF5-DB1E-E8A7E2293786}"/>
              </a:ext>
            </a:extLst>
          </p:cNvPr>
          <p:cNvGrpSpPr/>
          <p:nvPr/>
        </p:nvGrpSpPr>
        <p:grpSpPr>
          <a:xfrm>
            <a:off x="666926" y="2087378"/>
            <a:ext cx="4425950" cy="3925094"/>
            <a:chOff x="4772256" y="2653506"/>
            <a:chExt cx="4425950" cy="392509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48DB9426-5D9A-8F8C-B92E-5085EA83B5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72256" y="2653506"/>
              <a:ext cx="4425950" cy="3786188"/>
              <a:chOff x="2358529" y="2515282"/>
              <a:chExt cx="4426943" cy="3786188"/>
            </a:xfrm>
          </p:grpSpPr>
          <p:pic>
            <p:nvPicPr>
              <p:cNvPr id="11" name="Picture 1">
                <a:extLst>
                  <a:ext uri="{FF2B5EF4-FFF2-40B4-BE49-F238E27FC236}">
                    <a16:creationId xmlns:a16="http://schemas.microsoft.com/office/drawing/2014/main" id="{184F48E9-4001-6D46-ECCA-F89EF94F554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58529" y="2515282"/>
                <a:ext cx="4426943" cy="37861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2" name="Picture 1">
                <a:extLst>
                  <a:ext uri="{FF2B5EF4-FFF2-40B4-BE49-F238E27FC236}">
                    <a16:creationId xmlns:a16="http://schemas.microsoft.com/office/drawing/2014/main" id="{9C6C3146-35BC-ECAA-F446-43C6F4BDB49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586210" y="3825897"/>
                <a:ext cx="1074036" cy="87023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7" name="TextBox 2">
              <a:extLst>
                <a:ext uri="{FF2B5EF4-FFF2-40B4-BE49-F238E27FC236}">
                  <a16:creationId xmlns:a16="http://schemas.microsoft.com/office/drawing/2014/main" id="{68AB3883-D56E-BB64-1F73-7B3F449FE1D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42507" y="6300788"/>
              <a:ext cx="996950" cy="2778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365" tIns="45683" rIns="91365" bIns="45683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 algn="ctr" defTabSz="456827" eaLnBrk="1" hangingPunct="1"/>
              <a:r>
                <a:rPr lang="en-US" sz="1200" dirty="0">
                  <a:solidFill>
                    <a:prstClr val="black"/>
                  </a:solidFill>
                  <a:latin typeface="Arial" charset="0"/>
                  <a:cs typeface="Arial" charset="0"/>
                </a:rPr>
                <a:t>Chris Fields</a:t>
              </a:r>
            </a:p>
          </p:txBody>
        </p:sp>
        <p:pic>
          <p:nvPicPr>
            <p:cNvPr id="8" name="Picture 1">
              <a:extLst>
                <a:ext uri="{FF2B5EF4-FFF2-40B4-BE49-F238E27FC236}">
                  <a16:creationId xmlns:a16="http://schemas.microsoft.com/office/drawing/2014/main" id="{6BC64D7B-CD86-C5D0-CE35-5F4F218F352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5768922" y="3160405"/>
              <a:ext cx="548640" cy="8686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D1986A5-616A-63BF-2EF1-F73F263D2B29}"/>
                </a:ext>
              </a:extLst>
            </p:cNvPr>
            <p:cNvCxnSpPr/>
            <p:nvPr/>
          </p:nvCxnSpPr>
          <p:spPr>
            <a:xfrm>
              <a:off x="6317562" y="3594745"/>
              <a:ext cx="475124" cy="0"/>
            </a:xfrm>
            <a:prstGeom prst="straightConnector1">
              <a:avLst/>
            </a:prstGeom>
            <a:ln w="12700">
              <a:prstDash val="dash"/>
              <a:headEnd type="triangle" w="med" len="med"/>
              <a:tailEnd type="triangl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0E4697E-CB5C-B1F2-E4A7-6FFBF4255064}"/>
                </a:ext>
              </a:extLst>
            </p:cNvPr>
            <p:cNvSpPr txBox="1"/>
            <p:nvPr/>
          </p:nvSpPr>
          <p:spPr>
            <a:xfrm>
              <a:off x="4904856" y="3180508"/>
              <a:ext cx="1046973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6827"/>
              <a:r>
                <a:rPr lang="en-US" sz="1050" b="1" i="1" dirty="0">
                  <a:solidFill>
                    <a:prstClr val="black"/>
                  </a:solidFill>
                  <a:latin typeface="Arial" charset="0"/>
                  <a:ea typeface="Arial" charset="0"/>
                  <a:cs typeface="Arial" charset="0"/>
                </a:rPr>
                <a:t>Login node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C042FC67-2A07-F463-6864-02CFEF2B083B}"/>
              </a:ext>
            </a:extLst>
          </p:cNvPr>
          <p:cNvSpPr txBox="1"/>
          <p:nvPr/>
        </p:nvSpPr>
        <p:spPr>
          <a:xfrm>
            <a:off x="5285140" y="2280939"/>
            <a:ext cx="6394526" cy="36317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Worker (compute) nodes</a:t>
            </a:r>
          </a:p>
          <a:p>
            <a:endParaRPr lang="en-US" sz="24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  <a:p>
            <a:r>
              <a:rPr lang="en-US" sz="24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temporary computing resources</a:t>
            </a:r>
          </a:p>
          <a:p>
            <a:endParaRPr lang="en-US" sz="24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  <a:p>
            <a:r>
              <a:rPr lang="en-US" sz="24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standard batch job</a:t>
            </a:r>
          </a:p>
          <a:p>
            <a:endParaRPr lang="en-US" sz="10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  <a:p>
            <a:r>
              <a:rPr lang="en-US" sz="16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	e.g. </a:t>
            </a:r>
            <a:r>
              <a:rPr lang="en-US" sz="1600" b="1" dirty="0" err="1">
                <a:solidFill>
                  <a:schemeClr val="accent2"/>
                </a:solidFill>
                <a:latin typeface="Helvetica" pitchFamily="2" charset="0"/>
                <a:cs typeface="Devanagari MT" panose="02000500020000000000" pitchFamily="2" charset="0"/>
              </a:rPr>
              <a:t>sbatch</a:t>
            </a:r>
            <a:r>
              <a:rPr lang="en-US" sz="1600" b="1" dirty="0">
                <a:solidFill>
                  <a:schemeClr val="accent2"/>
                </a:solidFill>
                <a:latin typeface="Helvetica" pitchFamily="2" charset="0"/>
                <a:cs typeface="Devanagari MT" panose="02000500020000000000" pitchFamily="2" charset="0"/>
              </a:rPr>
              <a:t> </a:t>
            </a:r>
            <a:r>
              <a:rPr lang="en-US" sz="1600" b="1" dirty="0" err="1">
                <a:solidFill>
                  <a:schemeClr val="accent2"/>
                </a:solidFill>
                <a:latin typeface="Helvetica" pitchFamily="2" charset="0"/>
                <a:cs typeface="Devanagari MT" panose="02000500020000000000" pitchFamily="2" charset="0"/>
              </a:rPr>
              <a:t>myscript.sh</a:t>
            </a:r>
            <a:endParaRPr lang="en-US" sz="1600" b="1" dirty="0">
              <a:solidFill>
                <a:schemeClr val="accent2"/>
              </a:solidFill>
              <a:latin typeface="Helvetica" pitchFamily="2" charset="0"/>
              <a:cs typeface="Devanagari MT" panose="02000500020000000000" pitchFamily="2" charset="0"/>
            </a:endParaRPr>
          </a:p>
          <a:p>
            <a:endParaRPr lang="en-US" sz="24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  <a:p>
            <a:r>
              <a:rPr lang="en-US" sz="24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interactive batch mode</a:t>
            </a:r>
          </a:p>
          <a:p>
            <a:endParaRPr lang="en-US" sz="12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  <a:p>
            <a:r>
              <a:rPr lang="en-US" sz="24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	</a:t>
            </a:r>
            <a:r>
              <a:rPr lang="en-US" sz="16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e.g. </a:t>
            </a:r>
            <a:r>
              <a:rPr lang="en-US" sz="1600" b="1" dirty="0" err="1">
                <a:solidFill>
                  <a:schemeClr val="accent2"/>
                </a:solidFill>
                <a:latin typeface="Helvetica" pitchFamily="2" charset="0"/>
                <a:cs typeface="Devanagari MT" panose="02000500020000000000" pitchFamily="2" charset="0"/>
              </a:rPr>
              <a:t>srun</a:t>
            </a:r>
            <a:r>
              <a:rPr lang="en-US" sz="1600" b="1" dirty="0">
                <a:solidFill>
                  <a:schemeClr val="accent2"/>
                </a:solidFill>
                <a:latin typeface="Helvetica" pitchFamily="2" charset="0"/>
                <a:cs typeface="Devanagari MT" panose="02000500020000000000" pitchFamily="2" charset="0"/>
              </a:rPr>
              <a:t> -p classroom --</a:t>
            </a:r>
            <a:r>
              <a:rPr lang="en-US" sz="1600" b="1" dirty="0" err="1">
                <a:solidFill>
                  <a:schemeClr val="accent2"/>
                </a:solidFill>
                <a:latin typeface="Helvetica" pitchFamily="2" charset="0"/>
                <a:cs typeface="Devanagari MT" panose="02000500020000000000" pitchFamily="2" charset="0"/>
              </a:rPr>
              <a:t>pty</a:t>
            </a:r>
            <a:r>
              <a:rPr lang="en-US" sz="1600" b="1" dirty="0">
                <a:solidFill>
                  <a:schemeClr val="accent2"/>
                </a:solidFill>
                <a:latin typeface="Helvetica" pitchFamily="2" charset="0"/>
                <a:cs typeface="Devanagari MT" panose="02000500020000000000" pitchFamily="2" charset="0"/>
              </a:rPr>
              <a:t> bash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B599DAA-75BB-D28F-F5D8-9043E03F426D}"/>
              </a:ext>
            </a:extLst>
          </p:cNvPr>
          <p:cNvSpPr txBox="1"/>
          <p:nvPr/>
        </p:nvSpPr>
        <p:spPr>
          <a:xfrm>
            <a:off x="359814" y="1395484"/>
            <a:ext cx="1075736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Biocluster = HPC cluster (collection of many computers, called nodes)</a:t>
            </a:r>
          </a:p>
          <a:p>
            <a:r>
              <a:rPr lang="en-US" sz="24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AB0FA0E-6E62-5396-04E7-1381362AA763}"/>
              </a:ext>
            </a:extLst>
          </p:cNvPr>
          <p:cNvSpPr/>
          <p:nvPr/>
        </p:nvSpPr>
        <p:spPr>
          <a:xfrm>
            <a:off x="977178" y="3920158"/>
            <a:ext cx="1583910" cy="13413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18444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F34FED-EABA-5455-8011-74A678028509}"/>
              </a:ext>
            </a:extLst>
          </p:cNvPr>
          <p:cNvSpPr txBox="1"/>
          <p:nvPr/>
        </p:nvSpPr>
        <p:spPr>
          <a:xfrm>
            <a:off x="359815" y="341053"/>
            <a:ext cx="113020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    </a:t>
            </a:r>
            <a:r>
              <a:rPr lang="en-US" sz="35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Where do we begin? We need a reference</a:t>
            </a:r>
            <a:endParaRPr lang="en-US" sz="36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  <a:p>
            <a:endParaRPr lang="en-US" sz="36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1CB7F2-5588-7F6F-F671-AF99E99D6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B0499-CF06-2F4B-8A07-138BFE86E085}" type="slidenum">
              <a:rPr lang="en-US" smtClean="0"/>
              <a:t>4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18C407F-9518-3338-F71B-761A05709A71}"/>
              </a:ext>
            </a:extLst>
          </p:cNvPr>
          <p:cNvSpPr/>
          <p:nvPr/>
        </p:nvSpPr>
        <p:spPr>
          <a:xfrm>
            <a:off x="468143" y="483705"/>
            <a:ext cx="198783" cy="33793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F9E11E-1E97-6B8C-6822-9D78BF9FEB4F}"/>
              </a:ext>
            </a:extLst>
          </p:cNvPr>
          <p:cNvSpPr txBox="1"/>
          <p:nvPr/>
        </p:nvSpPr>
        <p:spPr>
          <a:xfrm>
            <a:off x="441458" y="1281181"/>
            <a:ext cx="11302098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What is the sequence and location of genes encoding our DRBPs?</a:t>
            </a:r>
          </a:p>
          <a:p>
            <a:endParaRPr lang="en-US" sz="12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  <a:p>
            <a:r>
              <a:rPr lang="en-US" sz="2400" b="1" dirty="0">
                <a:solidFill>
                  <a:srgbClr val="FF0000"/>
                </a:solidFill>
                <a:latin typeface="Helvetica" pitchFamily="2" charset="0"/>
                <a:cs typeface="Devanagari MT" panose="02000500020000000000" pitchFamily="2" charset="0"/>
              </a:rPr>
              <a:t>	A reference is needed to identify gene / protein structure </a:t>
            </a:r>
          </a:p>
          <a:p>
            <a:endParaRPr lang="en-US" sz="24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  <a:p>
            <a:r>
              <a:rPr lang="en-US" sz="24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What is the sequence and location of genes potentially sensitive to disruption of our DRBPs?</a:t>
            </a:r>
          </a:p>
          <a:p>
            <a:r>
              <a:rPr lang="en-US" sz="12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		</a:t>
            </a:r>
          </a:p>
          <a:p>
            <a:r>
              <a:rPr lang="en-US" sz="24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	</a:t>
            </a:r>
            <a:r>
              <a:rPr lang="en-US" sz="2400" b="1" dirty="0">
                <a:solidFill>
                  <a:srgbClr val="FF0000"/>
                </a:solidFill>
                <a:latin typeface="Helvetica" pitchFamily="2" charset="0"/>
                <a:cs typeface="Devanagari MT" panose="02000500020000000000" pitchFamily="2" charset="0"/>
              </a:rPr>
              <a:t>A reference is needed for RNA (expression) read alignment</a:t>
            </a:r>
          </a:p>
          <a:p>
            <a:endParaRPr lang="en-US" sz="24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  <a:p>
            <a:r>
              <a:rPr lang="en-US" sz="24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What is the sequence and location of genes or ncRNAs directly targeted by our DNA-RNA binding proteins?</a:t>
            </a:r>
          </a:p>
          <a:p>
            <a:endParaRPr lang="en-US" sz="12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  <a:p>
            <a:r>
              <a:rPr lang="en-US" sz="24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	</a:t>
            </a:r>
            <a:r>
              <a:rPr lang="en-US" sz="2400" b="1" dirty="0">
                <a:solidFill>
                  <a:srgbClr val="FF0000"/>
                </a:solidFill>
                <a:latin typeface="Helvetica" pitchFamily="2" charset="0"/>
                <a:cs typeface="Devanagari MT" panose="02000500020000000000" pitchFamily="2" charset="0"/>
              </a:rPr>
              <a:t>A reference is needed for ChIP (DNA-binding) and </a:t>
            </a:r>
            <a:r>
              <a:rPr lang="en-US" sz="2400" b="1" dirty="0" err="1">
                <a:solidFill>
                  <a:srgbClr val="FF0000"/>
                </a:solidFill>
                <a:latin typeface="Helvetica" pitchFamily="2" charset="0"/>
                <a:cs typeface="Devanagari MT" panose="02000500020000000000" pitchFamily="2" charset="0"/>
              </a:rPr>
              <a:t>eCLIP</a:t>
            </a:r>
            <a:r>
              <a:rPr lang="en-US" sz="2400" b="1" dirty="0">
                <a:solidFill>
                  <a:srgbClr val="FF0000"/>
                </a:solidFill>
                <a:latin typeface="Helvetica" pitchFamily="2" charset="0"/>
                <a:cs typeface="Devanagari MT" panose="02000500020000000000" pitchFamily="2" charset="0"/>
              </a:rPr>
              <a:t> (RNA-	binding) read alignment</a:t>
            </a:r>
          </a:p>
          <a:p>
            <a:endParaRPr lang="en-US" sz="24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  <a:p>
            <a:endParaRPr lang="en-US" sz="24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633477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F34FED-EABA-5455-8011-74A678028509}"/>
              </a:ext>
            </a:extLst>
          </p:cNvPr>
          <p:cNvSpPr txBox="1"/>
          <p:nvPr/>
        </p:nvSpPr>
        <p:spPr>
          <a:xfrm>
            <a:off x="359815" y="341053"/>
            <a:ext cx="1130209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   </a:t>
            </a:r>
            <a:r>
              <a:rPr lang="en-US" sz="35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Interactive batch mode</a:t>
            </a:r>
            <a:endParaRPr lang="en-US" sz="24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  <a:p>
            <a:endParaRPr lang="en-US" sz="36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  <a:p>
            <a:endParaRPr lang="en-US" sz="36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  <a:p>
            <a:endParaRPr lang="en-US" sz="36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  <a:p>
            <a:endParaRPr lang="en-US" sz="36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  <a:p>
            <a:endParaRPr lang="en-US" sz="36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1CB7F2-5588-7F6F-F671-AF99E99D6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B0499-CF06-2F4B-8A07-138BFE86E085}" type="slidenum">
              <a:rPr lang="en-US" smtClean="0"/>
              <a:t>40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18C407F-9518-3338-F71B-761A05709A71}"/>
              </a:ext>
            </a:extLst>
          </p:cNvPr>
          <p:cNvSpPr/>
          <p:nvPr/>
        </p:nvSpPr>
        <p:spPr>
          <a:xfrm>
            <a:off x="468143" y="483705"/>
            <a:ext cx="198783" cy="33793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BA1D2FAF-99AC-C730-0F79-4AA92B3F7DD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6926" y="1204092"/>
            <a:ext cx="5531370" cy="493608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FE7556C-0460-E609-66F3-EC8A4EE9357F}"/>
              </a:ext>
            </a:extLst>
          </p:cNvPr>
          <p:cNvCxnSpPr>
            <a:cxnSpLocks/>
          </p:cNvCxnSpPr>
          <p:nvPr/>
        </p:nvCxnSpPr>
        <p:spPr>
          <a:xfrm flipH="1">
            <a:off x="4661749" y="4043102"/>
            <a:ext cx="765493" cy="0"/>
          </a:xfrm>
          <a:prstGeom prst="straightConnector1">
            <a:avLst/>
          </a:prstGeom>
          <a:ln w="60325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DF0475E-6ED9-565A-FFFD-175EDDB71E4D}"/>
              </a:ext>
            </a:extLst>
          </p:cNvPr>
          <p:cNvSpPr txBox="1"/>
          <p:nvPr/>
        </p:nvSpPr>
        <p:spPr>
          <a:xfrm>
            <a:off x="5568712" y="3489104"/>
            <a:ext cx="4849455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Login node (biologin-2)</a:t>
            </a:r>
          </a:p>
          <a:p>
            <a:r>
              <a:rPr lang="en-US" b="1" dirty="0" err="1">
                <a:solidFill>
                  <a:schemeClr val="accent2"/>
                </a:solidFill>
                <a:latin typeface="Helvetica" pitchFamily="2" charset="0"/>
                <a:cs typeface="Devanagari MT" panose="02000500020000000000" pitchFamily="2" charset="0"/>
              </a:rPr>
              <a:t>srun</a:t>
            </a:r>
            <a:r>
              <a:rPr lang="en-US" b="1" dirty="0">
                <a:solidFill>
                  <a:schemeClr val="accent2"/>
                </a:solidFill>
                <a:latin typeface="Helvetica" pitchFamily="2" charset="0"/>
                <a:cs typeface="Devanagari MT" panose="02000500020000000000" pitchFamily="2" charset="0"/>
              </a:rPr>
              <a:t> -p classroom --</a:t>
            </a:r>
            <a:r>
              <a:rPr lang="en-US" b="1" dirty="0" err="1">
                <a:solidFill>
                  <a:schemeClr val="accent2"/>
                </a:solidFill>
                <a:latin typeface="Helvetica" pitchFamily="2" charset="0"/>
                <a:cs typeface="Devanagari MT" panose="02000500020000000000" pitchFamily="2" charset="0"/>
              </a:rPr>
              <a:t>pty</a:t>
            </a:r>
            <a:r>
              <a:rPr lang="en-US" b="1" dirty="0">
                <a:solidFill>
                  <a:schemeClr val="accent2"/>
                </a:solidFill>
                <a:latin typeface="Helvetica" pitchFamily="2" charset="0"/>
                <a:cs typeface="Devanagari MT" panose="02000500020000000000" pitchFamily="2" charset="0"/>
              </a:rPr>
              <a:t> bash</a:t>
            </a:r>
            <a:endParaRPr lang="en-US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  <a:p>
            <a:endParaRPr lang="en-US" sz="24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59BD1A2-5B64-7955-FBC1-B928DA9B1204}"/>
              </a:ext>
            </a:extLst>
          </p:cNvPr>
          <p:cNvCxnSpPr>
            <a:cxnSpLocks/>
          </p:cNvCxnSpPr>
          <p:nvPr/>
        </p:nvCxnSpPr>
        <p:spPr>
          <a:xfrm flipH="1">
            <a:off x="3090280" y="4450335"/>
            <a:ext cx="765493" cy="0"/>
          </a:xfrm>
          <a:prstGeom prst="straightConnector1">
            <a:avLst/>
          </a:prstGeom>
          <a:ln w="60325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2919DF0-0D33-B6DB-8C26-41270C7A69B1}"/>
              </a:ext>
            </a:extLst>
          </p:cNvPr>
          <p:cNvSpPr txBox="1"/>
          <p:nvPr/>
        </p:nvSpPr>
        <p:spPr>
          <a:xfrm>
            <a:off x="3915038" y="4260640"/>
            <a:ext cx="484945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Compute node (compute-0-1)</a:t>
            </a:r>
            <a:endParaRPr lang="en-US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  <a:p>
            <a:endParaRPr lang="en-US" sz="24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3B8F986-5191-D93F-7191-E84E2B2C0777}"/>
              </a:ext>
            </a:extLst>
          </p:cNvPr>
          <p:cNvCxnSpPr>
            <a:cxnSpLocks/>
          </p:cNvCxnSpPr>
          <p:nvPr/>
        </p:nvCxnSpPr>
        <p:spPr>
          <a:xfrm flipH="1">
            <a:off x="4112110" y="5022459"/>
            <a:ext cx="765493" cy="0"/>
          </a:xfrm>
          <a:prstGeom prst="straightConnector1">
            <a:avLst/>
          </a:prstGeom>
          <a:ln w="60325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0E97AFD-2FAE-4318-0BCA-6C7219E0FCE1}"/>
              </a:ext>
            </a:extLst>
          </p:cNvPr>
          <p:cNvSpPr txBox="1"/>
          <p:nvPr/>
        </p:nvSpPr>
        <p:spPr>
          <a:xfrm>
            <a:off x="4985839" y="4763907"/>
            <a:ext cx="720616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Exit command to disconnect </a:t>
            </a:r>
          </a:p>
          <a:p>
            <a:r>
              <a:rPr lang="en-US" sz="24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(both compute note and login node)</a:t>
            </a:r>
            <a:endParaRPr lang="en-US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  <a:p>
            <a:endParaRPr lang="en-US" sz="24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20123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F34FED-EABA-5455-8011-74A678028509}"/>
              </a:ext>
            </a:extLst>
          </p:cNvPr>
          <p:cNvSpPr txBox="1"/>
          <p:nvPr/>
        </p:nvSpPr>
        <p:spPr>
          <a:xfrm>
            <a:off x="359815" y="341053"/>
            <a:ext cx="1130209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   </a:t>
            </a:r>
            <a:r>
              <a:rPr lang="en-US" sz="35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Linux directory structure</a:t>
            </a:r>
            <a:endParaRPr lang="en-US" sz="36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  <a:p>
            <a:endParaRPr lang="en-US" sz="36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  <a:p>
            <a:endParaRPr lang="en-US" sz="36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1CB7F2-5588-7F6F-F671-AF99E99D6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B0499-CF06-2F4B-8A07-138BFE86E085}" type="slidenum">
              <a:rPr lang="en-US" smtClean="0"/>
              <a:t>41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18C407F-9518-3338-F71B-761A05709A71}"/>
              </a:ext>
            </a:extLst>
          </p:cNvPr>
          <p:cNvSpPr/>
          <p:nvPr/>
        </p:nvSpPr>
        <p:spPr>
          <a:xfrm>
            <a:off x="468143" y="483705"/>
            <a:ext cx="198783" cy="33793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B599DAA-75BB-D28F-F5D8-9043E03F426D}"/>
              </a:ext>
            </a:extLst>
          </p:cNvPr>
          <p:cNvSpPr txBox="1"/>
          <p:nvPr/>
        </p:nvSpPr>
        <p:spPr>
          <a:xfrm>
            <a:off x="359814" y="1395484"/>
            <a:ext cx="1075736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Think of the filesystem as a hierarchical tree structure</a:t>
            </a:r>
          </a:p>
          <a:p>
            <a:r>
              <a:rPr lang="en-US" sz="24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 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5B1F5F0-DBEB-E8CC-5FB2-242335890ED9}"/>
              </a:ext>
            </a:extLst>
          </p:cNvPr>
          <p:cNvGrpSpPr/>
          <p:nvPr/>
        </p:nvGrpSpPr>
        <p:grpSpPr>
          <a:xfrm>
            <a:off x="1231143" y="2236144"/>
            <a:ext cx="3305467" cy="3631763"/>
            <a:chOff x="666926" y="2226481"/>
            <a:chExt cx="3305467" cy="3631763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7701A7F3-C140-64E1-65BD-B669EC9FA20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-4320"/>
            <a:stretch/>
          </p:blipFill>
          <p:spPr bwMode="auto">
            <a:xfrm>
              <a:off x="666926" y="2226481"/>
              <a:ext cx="3305467" cy="36317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2">
              <a:extLst>
                <a:ext uri="{FF2B5EF4-FFF2-40B4-BE49-F238E27FC236}">
                  <a16:creationId xmlns:a16="http://schemas.microsoft.com/office/drawing/2014/main" id="{B0973481-A911-CE48-222B-F4512DFE117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858779" y="3384030"/>
              <a:ext cx="494675" cy="2698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" name="Picture 2">
            <a:extLst>
              <a:ext uri="{FF2B5EF4-FFF2-40B4-BE49-F238E27FC236}">
                <a16:creationId xmlns:a16="http://schemas.microsoft.com/office/drawing/2014/main" id="{3987D436-2153-6E62-2D71-1AF376899D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492"/>
          <a:stretch/>
        </p:blipFill>
        <p:spPr bwMode="auto">
          <a:xfrm>
            <a:off x="-501932" y="2305978"/>
            <a:ext cx="4056902" cy="690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D1E0FD50-4CC6-EC25-4330-EF54F53C787F}"/>
              </a:ext>
            </a:extLst>
          </p:cNvPr>
          <p:cNvSpPr/>
          <p:nvPr/>
        </p:nvSpPr>
        <p:spPr>
          <a:xfrm>
            <a:off x="4095176" y="2105042"/>
            <a:ext cx="764498" cy="18020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597E2FE-796D-C84F-4562-5ED38E6D5B82}"/>
              </a:ext>
            </a:extLst>
          </p:cNvPr>
          <p:cNvSpPr/>
          <p:nvPr/>
        </p:nvSpPr>
        <p:spPr>
          <a:xfrm>
            <a:off x="3712927" y="2219990"/>
            <a:ext cx="764498" cy="9720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346D8A7-285F-E031-A928-23A9F70DDCF3}"/>
              </a:ext>
            </a:extLst>
          </p:cNvPr>
          <p:cNvCxnSpPr>
            <a:cxnSpLocks/>
          </p:cNvCxnSpPr>
          <p:nvPr/>
        </p:nvCxnSpPr>
        <p:spPr>
          <a:xfrm flipH="1">
            <a:off x="3662388" y="2541903"/>
            <a:ext cx="765493" cy="0"/>
          </a:xfrm>
          <a:prstGeom prst="straightConnector1">
            <a:avLst/>
          </a:prstGeom>
          <a:ln w="60325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D8E0AE3E-5D0C-DB1C-493B-70CA67A911C8}"/>
              </a:ext>
            </a:extLst>
          </p:cNvPr>
          <p:cNvSpPr txBox="1"/>
          <p:nvPr/>
        </p:nvSpPr>
        <p:spPr>
          <a:xfrm>
            <a:off x="874311" y="4180936"/>
            <a:ext cx="862702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u="none" strike="noStrike" dirty="0">
                <a:solidFill>
                  <a:schemeClr val="bg1">
                    <a:lumMod val="50000"/>
                  </a:schemeClr>
                </a:solidFill>
                <a:effectLst/>
                <a:latin typeface="Helvetica" pitchFamily="2" charset="0"/>
              </a:rPr>
              <a:t>LinuxYogi</a:t>
            </a:r>
          </a:p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linuxyogi.com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7A87978-AD55-0A99-3D21-4736A727C2DF}"/>
              </a:ext>
            </a:extLst>
          </p:cNvPr>
          <p:cNvCxnSpPr>
            <a:cxnSpLocks/>
          </p:cNvCxnSpPr>
          <p:nvPr/>
        </p:nvCxnSpPr>
        <p:spPr>
          <a:xfrm flipH="1">
            <a:off x="4337731" y="3528604"/>
            <a:ext cx="765493" cy="0"/>
          </a:xfrm>
          <a:prstGeom prst="straightConnector1">
            <a:avLst/>
          </a:prstGeom>
          <a:ln w="60325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042FC67-2A07-F463-6864-02CFEF2B083B}"/>
              </a:ext>
            </a:extLst>
          </p:cNvPr>
          <p:cNvSpPr txBox="1"/>
          <p:nvPr/>
        </p:nvSpPr>
        <p:spPr>
          <a:xfrm>
            <a:off x="4630540" y="2142930"/>
            <a:ext cx="639452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Root directory “/” base of filesystem hierarchy</a:t>
            </a:r>
          </a:p>
          <a:p>
            <a:endParaRPr lang="en-US" sz="24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C29EB74-C03C-D882-8C17-FB5DE9780818}"/>
              </a:ext>
            </a:extLst>
          </p:cNvPr>
          <p:cNvSpPr txBox="1"/>
          <p:nvPr/>
        </p:nvSpPr>
        <p:spPr>
          <a:xfrm>
            <a:off x="5206968" y="3267588"/>
            <a:ext cx="639452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contains everyone’s home directories</a:t>
            </a:r>
          </a:p>
          <a:p>
            <a:endParaRPr lang="en-US" sz="24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F417EAA-B6EE-1247-322A-A3C19F169535}"/>
              </a:ext>
            </a:extLst>
          </p:cNvPr>
          <p:cNvCxnSpPr>
            <a:cxnSpLocks/>
          </p:cNvCxnSpPr>
          <p:nvPr/>
        </p:nvCxnSpPr>
        <p:spPr>
          <a:xfrm flipH="1">
            <a:off x="4721552" y="4481737"/>
            <a:ext cx="765493" cy="0"/>
          </a:xfrm>
          <a:prstGeom prst="straightConnector1">
            <a:avLst/>
          </a:prstGeom>
          <a:ln w="60325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9C1AE572-32B1-93FA-1100-CC4ED388F015}"/>
              </a:ext>
            </a:extLst>
          </p:cNvPr>
          <p:cNvSpPr txBox="1"/>
          <p:nvPr/>
        </p:nvSpPr>
        <p:spPr>
          <a:xfrm>
            <a:off x="5589179" y="4234184"/>
            <a:ext cx="639452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your directory (e.g. mcb99)</a:t>
            </a:r>
          </a:p>
          <a:p>
            <a:endParaRPr lang="en-US" sz="24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6F11778-AD8B-72EC-DF3C-25093EB6F7DC}"/>
              </a:ext>
            </a:extLst>
          </p:cNvPr>
          <p:cNvSpPr txBox="1"/>
          <p:nvPr/>
        </p:nvSpPr>
        <p:spPr>
          <a:xfrm>
            <a:off x="5589179" y="5139692"/>
            <a:ext cx="639452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your subdirectories and files</a:t>
            </a:r>
          </a:p>
          <a:p>
            <a:endParaRPr lang="en-US" sz="24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FFAAD3D-9710-B1D0-820B-02FCF3C9634C}"/>
              </a:ext>
            </a:extLst>
          </p:cNvPr>
          <p:cNvCxnSpPr>
            <a:cxnSpLocks/>
          </p:cNvCxnSpPr>
          <p:nvPr/>
        </p:nvCxnSpPr>
        <p:spPr>
          <a:xfrm flipH="1">
            <a:off x="4755259" y="5428616"/>
            <a:ext cx="765493" cy="0"/>
          </a:xfrm>
          <a:prstGeom prst="straightConnector1">
            <a:avLst/>
          </a:prstGeom>
          <a:ln w="60325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440301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Graphical user interface&#10;&#10;Description automatically generated">
            <a:extLst>
              <a:ext uri="{FF2B5EF4-FFF2-40B4-BE49-F238E27FC236}">
                <a16:creationId xmlns:a16="http://schemas.microsoft.com/office/drawing/2014/main" id="{38E31285-E557-4A25-205F-1599580436A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7531" y="1225230"/>
            <a:ext cx="6328474" cy="502566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9F34FED-EABA-5455-8011-74A678028509}"/>
              </a:ext>
            </a:extLst>
          </p:cNvPr>
          <p:cNvSpPr txBox="1"/>
          <p:nvPr/>
        </p:nvSpPr>
        <p:spPr>
          <a:xfrm>
            <a:off x="359815" y="341053"/>
            <a:ext cx="1130209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   </a:t>
            </a:r>
            <a:r>
              <a:rPr lang="en-US" sz="35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Navigating the directory (tree) structure</a:t>
            </a:r>
            <a:endParaRPr lang="en-US" sz="24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  <a:p>
            <a:endParaRPr lang="en-US" sz="36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  <a:p>
            <a:endParaRPr lang="en-US" sz="36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  <a:p>
            <a:endParaRPr lang="en-US" sz="36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  <a:p>
            <a:endParaRPr lang="en-US" sz="36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  <a:p>
            <a:endParaRPr lang="en-US" sz="36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1CB7F2-5588-7F6F-F671-AF99E99D6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B0499-CF06-2F4B-8A07-138BFE86E085}" type="slidenum">
              <a:rPr lang="en-US" smtClean="0"/>
              <a:t>42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18C407F-9518-3338-F71B-761A05709A71}"/>
              </a:ext>
            </a:extLst>
          </p:cNvPr>
          <p:cNvSpPr/>
          <p:nvPr/>
        </p:nvSpPr>
        <p:spPr>
          <a:xfrm>
            <a:off x="468143" y="483705"/>
            <a:ext cx="198783" cy="33793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FE7556C-0460-E609-66F3-EC8A4EE9357F}"/>
              </a:ext>
            </a:extLst>
          </p:cNvPr>
          <p:cNvCxnSpPr>
            <a:cxnSpLocks/>
          </p:cNvCxnSpPr>
          <p:nvPr/>
        </p:nvCxnSpPr>
        <p:spPr>
          <a:xfrm flipH="1">
            <a:off x="3090280" y="1569725"/>
            <a:ext cx="765493" cy="0"/>
          </a:xfrm>
          <a:prstGeom prst="straightConnector1">
            <a:avLst/>
          </a:prstGeom>
          <a:ln w="60325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DF0475E-6ED9-565A-FFFD-175EDDB71E4D}"/>
              </a:ext>
            </a:extLst>
          </p:cNvPr>
          <p:cNvSpPr txBox="1"/>
          <p:nvPr/>
        </p:nvSpPr>
        <p:spPr>
          <a:xfrm>
            <a:off x="3915038" y="1345510"/>
            <a:ext cx="484945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 err="1">
                <a:solidFill>
                  <a:schemeClr val="accent2"/>
                </a:solidFill>
                <a:latin typeface="Helvetica" pitchFamily="2" charset="0"/>
                <a:cs typeface="Devanagari MT" panose="02000500020000000000" pitchFamily="2" charset="0"/>
              </a:rPr>
              <a:t>pwd</a:t>
            </a:r>
            <a:r>
              <a:rPr lang="en-US" sz="24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 = print working directory</a:t>
            </a:r>
            <a:endParaRPr lang="en-US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  <a:p>
            <a:endParaRPr lang="en-US" sz="24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3B8F986-5191-D93F-7191-E84E2B2C0777}"/>
              </a:ext>
            </a:extLst>
          </p:cNvPr>
          <p:cNvCxnSpPr>
            <a:cxnSpLocks/>
          </p:cNvCxnSpPr>
          <p:nvPr/>
        </p:nvCxnSpPr>
        <p:spPr>
          <a:xfrm flipH="1">
            <a:off x="4421104" y="5532124"/>
            <a:ext cx="765493" cy="0"/>
          </a:xfrm>
          <a:prstGeom prst="straightConnector1">
            <a:avLst/>
          </a:prstGeom>
          <a:ln w="60325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9E06E31-5DA7-1166-3D2B-697F8DB7F6C9}"/>
              </a:ext>
            </a:extLst>
          </p:cNvPr>
          <p:cNvCxnSpPr>
            <a:cxnSpLocks/>
          </p:cNvCxnSpPr>
          <p:nvPr/>
        </p:nvCxnSpPr>
        <p:spPr>
          <a:xfrm flipH="1">
            <a:off x="3090279" y="1872026"/>
            <a:ext cx="2096318" cy="0"/>
          </a:xfrm>
          <a:prstGeom prst="straightConnector1">
            <a:avLst/>
          </a:prstGeom>
          <a:ln w="60325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F725F2C-DB85-A339-24A2-4F0FE3143F9E}"/>
              </a:ext>
            </a:extLst>
          </p:cNvPr>
          <p:cNvSpPr txBox="1"/>
          <p:nvPr/>
        </p:nvSpPr>
        <p:spPr>
          <a:xfrm>
            <a:off x="5361975" y="1691991"/>
            <a:ext cx="484945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2"/>
                </a:solidFill>
                <a:latin typeface="Helvetica" pitchFamily="2" charset="0"/>
                <a:cs typeface="Devanagari MT" panose="02000500020000000000" pitchFamily="2" charset="0"/>
              </a:rPr>
              <a:t>ls</a:t>
            </a:r>
            <a:r>
              <a:rPr lang="en-US" sz="24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 = list files and directories</a:t>
            </a:r>
            <a:endParaRPr lang="en-US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  <a:p>
            <a:endParaRPr lang="en-US" sz="24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6A31F3D-A9F3-12B4-90FA-AB15464115BD}"/>
              </a:ext>
            </a:extLst>
          </p:cNvPr>
          <p:cNvCxnSpPr>
            <a:cxnSpLocks/>
          </p:cNvCxnSpPr>
          <p:nvPr/>
        </p:nvCxnSpPr>
        <p:spPr>
          <a:xfrm flipH="1">
            <a:off x="3182625" y="2377337"/>
            <a:ext cx="765493" cy="0"/>
          </a:xfrm>
          <a:prstGeom prst="straightConnector1">
            <a:avLst/>
          </a:prstGeom>
          <a:ln w="60325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4377D7CD-0B79-AF46-4C7A-CD6D762A13A2}"/>
              </a:ext>
            </a:extLst>
          </p:cNvPr>
          <p:cNvSpPr txBox="1"/>
          <p:nvPr/>
        </p:nvSpPr>
        <p:spPr>
          <a:xfrm>
            <a:off x="4007382" y="2153122"/>
            <a:ext cx="747508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2"/>
                </a:solidFill>
                <a:latin typeface="Helvetica" pitchFamily="2" charset="0"/>
                <a:cs typeface="Devanagari MT" panose="02000500020000000000" pitchFamily="2" charset="0"/>
              </a:rPr>
              <a:t>tree</a:t>
            </a:r>
            <a:r>
              <a:rPr lang="en-US" sz="24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 = recursively list directory content in tree</a:t>
            </a:r>
            <a:endParaRPr lang="en-US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  <a:p>
            <a:endParaRPr lang="en-US" sz="24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7F3B06F-760E-F866-47A3-9AE92069195F}"/>
              </a:ext>
            </a:extLst>
          </p:cNvPr>
          <p:cNvSpPr txBox="1"/>
          <p:nvPr/>
        </p:nvSpPr>
        <p:spPr>
          <a:xfrm>
            <a:off x="5230255" y="5295492"/>
            <a:ext cx="484945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2"/>
                </a:solidFill>
                <a:latin typeface="Helvetica" pitchFamily="2" charset="0"/>
                <a:cs typeface="Devanagari MT" panose="02000500020000000000" pitchFamily="2" charset="0"/>
              </a:rPr>
              <a:t>cd</a:t>
            </a:r>
            <a:r>
              <a:rPr lang="en-US" sz="24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 = change directory</a:t>
            </a:r>
            <a:endParaRPr lang="en-US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  <a:p>
            <a:endParaRPr lang="en-US" sz="24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719648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 descr="Graphical user interface&#10;&#10;Description automatically generated">
            <a:extLst>
              <a:ext uri="{FF2B5EF4-FFF2-40B4-BE49-F238E27FC236}">
                <a16:creationId xmlns:a16="http://schemas.microsoft.com/office/drawing/2014/main" id="{573A1D8E-6EBF-CA88-EFC6-923115C4F4E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7554" y="1074376"/>
            <a:ext cx="6445364" cy="528197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9F34FED-EABA-5455-8011-74A678028509}"/>
              </a:ext>
            </a:extLst>
          </p:cNvPr>
          <p:cNvSpPr txBox="1"/>
          <p:nvPr/>
        </p:nvSpPr>
        <p:spPr>
          <a:xfrm>
            <a:off x="359815" y="341053"/>
            <a:ext cx="1130209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   </a:t>
            </a:r>
            <a:r>
              <a:rPr lang="en-US" sz="35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Working with files and directories</a:t>
            </a:r>
            <a:endParaRPr lang="en-US" sz="24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  <a:p>
            <a:endParaRPr lang="en-US" sz="36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  <a:p>
            <a:endParaRPr lang="en-US" sz="36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  <a:p>
            <a:endParaRPr lang="en-US" sz="36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  <a:p>
            <a:endParaRPr lang="en-US" sz="36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  <a:p>
            <a:endParaRPr lang="en-US" sz="36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1CB7F2-5588-7F6F-F671-AF99E99D6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B0499-CF06-2F4B-8A07-138BFE86E085}" type="slidenum">
              <a:rPr lang="en-US" smtClean="0"/>
              <a:t>43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18C407F-9518-3338-F71B-761A05709A71}"/>
              </a:ext>
            </a:extLst>
          </p:cNvPr>
          <p:cNvSpPr/>
          <p:nvPr/>
        </p:nvSpPr>
        <p:spPr>
          <a:xfrm>
            <a:off x="468143" y="483705"/>
            <a:ext cx="198783" cy="33793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48E4B06-BB63-F45D-5C2C-789ECFC8D655}"/>
              </a:ext>
            </a:extLst>
          </p:cNvPr>
          <p:cNvCxnSpPr>
            <a:cxnSpLocks/>
          </p:cNvCxnSpPr>
          <p:nvPr/>
        </p:nvCxnSpPr>
        <p:spPr>
          <a:xfrm flipH="1">
            <a:off x="3054703" y="1119346"/>
            <a:ext cx="765493" cy="0"/>
          </a:xfrm>
          <a:prstGeom prst="straightConnector1">
            <a:avLst/>
          </a:prstGeom>
          <a:ln w="60325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F1D60AE-7822-C144-22B1-76E6C228959C}"/>
              </a:ext>
            </a:extLst>
          </p:cNvPr>
          <p:cNvSpPr txBox="1"/>
          <p:nvPr/>
        </p:nvSpPr>
        <p:spPr>
          <a:xfrm>
            <a:off x="3951971" y="873207"/>
            <a:ext cx="484945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 err="1">
                <a:solidFill>
                  <a:schemeClr val="accent2"/>
                </a:solidFill>
                <a:latin typeface="Helvetica" pitchFamily="2" charset="0"/>
                <a:cs typeface="Devanagari MT" panose="02000500020000000000" pitchFamily="2" charset="0"/>
              </a:rPr>
              <a:t>mkdir</a:t>
            </a:r>
            <a:r>
              <a:rPr lang="en-US" sz="24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 = make directory</a:t>
            </a:r>
            <a:endParaRPr lang="en-US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  <a:p>
            <a:endParaRPr lang="en-US" sz="24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E6DFCD0-8B58-FBE6-B64C-8A35A28D62BA}"/>
              </a:ext>
            </a:extLst>
          </p:cNvPr>
          <p:cNvCxnSpPr>
            <a:cxnSpLocks/>
          </p:cNvCxnSpPr>
          <p:nvPr/>
        </p:nvCxnSpPr>
        <p:spPr>
          <a:xfrm flipH="1">
            <a:off x="3427315" y="2512081"/>
            <a:ext cx="765493" cy="0"/>
          </a:xfrm>
          <a:prstGeom prst="straightConnector1">
            <a:avLst/>
          </a:prstGeom>
          <a:ln w="60325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7CDC078-AD2B-799F-1166-0C64AD29F24D}"/>
              </a:ext>
            </a:extLst>
          </p:cNvPr>
          <p:cNvSpPr txBox="1"/>
          <p:nvPr/>
        </p:nvSpPr>
        <p:spPr>
          <a:xfrm>
            <a:off x="4223172" y="2267698"/>
            <a:ext cx="484945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2"/>
                </a:solidFill>
                <a:latin typeface="Helvetica" pitchFamily="2" charset="0"/>
                <a:cs typeface="Devanagari MT" panose="02000500020000000000" pitchFamily="2" charset="0"/>
              </a:rPr>
              <a:t>touch</a:t>
            </a:r>
            <a:r>
              <a:rPr lang="en-US" sz="24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 = create new empty file</a:t>
            </a:r>
            <a:endParaRPr lang="en-US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  <a:p>
            <a:endParaRPr lang="en-US" sz="24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AA072B3-0D16-3AEF-9E49-7446408BA233}"/>
              </a:ext>
            </a:extLst>
          </p:cNvPr>
          <p:cNvCxnSpPr>
            <a:cxnSpLocks/>
          </p:cNvCxnSpPr>
          <p:nvPr/>
        </p:nvCxnSpPr>
        <p:spPr>
          <a:xfrm flipH="1">
            <a:off x="3327442" y="3205660"/>
            <a:ext cx="765493" cy="0"/>
          </a:xfrm>
          <a:prstGeom prst="straightConnector1">
            <a:avLst/>
          </a:prstGeom>
          <a:ln w="60325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1EC4FEF0-CB9A-B393-AC62-76634F761D88}"/>
              </a:ext>
            </a:extLst>
          </p:cNvPr>
          <p:cNvSpPr txBox="1"/>
          <p:nvPr/>
        </p:nvSpPr>
        <p:spPr>
          <a:xfrm>
            <a:off x="4123299" y="2965577"/>
            <a:ext cx="484945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2"/>
                </a:solidFill>
                <a:latin typeface="Helvetica" pitchFamily="2" charset="0"/>
                <a:cs typeface="Devanagari MT" panose="02000500020000000000" pitchFamily="2" charset="0"/>
              </a:rPr>
              <a:t>rm</a:t>
            </a:r>
            <a:r>
              <a:rPr lang="en-US" sz="24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 = remove (delete) file</a:t>
            </a:r>
            <a:endParaRPr lang="en-US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  <a:p>
            <a:endParaRPr lang="en-US" sz="24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20A66A2-5AB5-99C3-7E1F-BD1E57C1A91F}"/>
              </a:ext>
            </a:extLst>
          </p:cNvPr>
          <p:cNvCxnSpPr>
            <a:cxnSpLocks/>
          </p:cNvCxnSpPr>
          <p:nvPr/>
        </p:nvCxnSpPr>
        <p:spPr>
          <a:xfrm flipH="1">
            <a:off x="2959685" y="3897706"/>
            <a:ext cx="765493" cy="0"/>
          </a:xfrm>
          <a:prstGeom prst="straightConnector1">
            <a:avLst/>
          </a:prstGeom>
          <a:ln w="60325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1FE00F7E-06E7-9F1A-8B65-CE6D45685BBA}"/>
              </a:ext>
            </a:extLst>
          </p:cNvPr>
          <p:cNvSpPr txBox="1"/>
          <p:nvPr/>
        </p:nvSpPr>
        <p:spPr>
          <a:xfrm>
            <a:off x="3795769" y="3659155"/>
            <a:ext cx="725198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2"/>
                </a:solidFill>
                <a:latin typeface="Helvetica" pitchFamily="2" charset="0"/>
                <a:cs typeface="Devanagari MT" panose="02000500020000000000" pitchFamily="2" charset="0"/>
              </a:rPr>
              <a:t>cd ..</a:t>
            </a:r>
            <a:r>
              <a:rPr lang="en-US" sz="24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 = navigate up one directory level</a:t>
            </a:r>
            <a:endParaRPr lang="en-US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  <a:p>
            <a:endParaRPr lang="en-US" sz="24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4837326-BB14-6712-EFE0-BC689E1FCE02}"/>
              </a:ext>
            </a:extLst>
          </p:cNvPr>
          <p:cNvCxnSpPr>
            <a:cxnSpLocks/>
          </p:cNvCxnSpPr>
          <p:nvPr/>
        </p:nvCxnSpPr>
        <p:spPr>
          <a:xfrm flipH="1">
            <a:off x="3186478" y="5174368"/>
            <a:ext cx="2045089" cy="0"/>
          </a:xfrm>
          <a:prstGeom prst="straightConnector1">
            <a:avLst/>
          </a:prstGeom>
          <a:ln w="60325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BAC3BF97-BB0F-A5F5-448D-17694BAB3A3F}"/>
              </a:ext>
            </a:extLst>
          </p:cNvPr>
          <p:cNvSpPr txBox="1"/>
          <p:nvPr/>
        </p:nvSpPr>
        <p:spPr>
          <a:xfrm>
            <a:off x="5346763" y="4924256"/>
            <a:ext cx="725198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2"/>
                </a:solidFill>
                <a:latin typeface="Helvetica" pitchFamily="2" charset="0"/>
                <a:cs typeface="Devanagari MT" panose="02000500020000000000" pitchFamily="2" charset="0"/>
              </a:rPr>
              <a:t>rm –r </a:t>
            </a:r>
            <a:r>
              <a:rPr lang="en-US" sz="24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= remove (delete) directory</a:t>
            </a:r>
            <a:endParaRPr lang="en-US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  <a:p>
            <a:endParaRPr lang="en-US" sz="24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641327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F34FED-EABA-5455-8011-74A678028509}"/>
              </a:ext>
            </a:extLst>
          </p:cNvPr>
          <p:cNvSpPr txBox="1"/>
          <p:nvPr/>
        </p:nvSpPr>
        <p:spPr>
          <a:xfrm>
            <a:off x="359815" y="341053"/>
            <a:ext cx="1130209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   </a:t>
            </a:r>
            <a:r>
              <a:rPr lang="en-US" sz="35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NCBI / GenBank </a:t>
            </a:r>
            <a:endParaRPr lang="en-US" sz="36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  <a:p>
            <a:endParaRPr lang="en-US" sz="36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  <a:p>
            <a:endParaRPr lang="en-US" sz="36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1CB7F2-5588-7F6F-F671-AF99E99D6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B0499-CF06-2F4B-8A07-138BFE86E085}" type="slidenum">
              <a:rPr lang="en-US" smtClean="0"/>
              <a:t>44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18C407F-9518-3338-F71B-761A05709A71}"/>
              </a:ext>
            </a:extLst>
          </p:cNvPr>
          <p:cNvSpPr/>
          <p:nvPr/>
        </p:nvSpPr>
        <p:spPr>
          <a:xfrm>
            <a:off x="468143" y="483705"/>
            <a:ext cx="198783" cy="33793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A811BAA0-11F6-3ADA-7872-F819BBADCF2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7534" y="2095379"/>
            <a:ext cx="5953355" cy="400933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03BF7F8-CD97-59C2-1124-8B4FA6279BBF}"/>
              </a:ext>
            </a:extLst>
          </p:cNvPr>
          <p:cNvSpPr txBox="1"/>
          <p:nvPr/>
        </p:nvSpPr>
        <p:spPr>
          <a:xfrm>
            <a:off x="359814" y="1290554"/>
            <a:ext cx="1075736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We want to use GRCh38 as our reference for genomic analyses:</a:t>
            </a:r>
          </a:p>
        </p:txBody>
      </p:sp>
    </p:spTree>
    <p:extLst>
      <p:ext uri="{BB962C8B-B14F-4D97-AF65-F5344CB8AC3E}">
        <p14:creationId xmlns:p14="http://schemas.microsoft.com/office/powerpoint/2010/main" val="388731564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F34FED-EABA-5455-8011-74A678028509}"/>
              </a:ext>
            </a:extLst>
          </p:cNvPr>
          <p:cNvSpPr txBox="1"/>
          <p:nvPr/>
        </p:nvSpPr>
        <p:spPr>
          <a:xfrm>
            <a:off x="359815" y="341053"/>
            <a:ext cx="1130209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   </a:t>
            </a:r>
            <a:r>
              <a:rPr lang="en-US" sz="35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Examining files</a:t>
            </a:r>
            <a:endParaRPr lang="en-US" sz="36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  <a:p>
            <a:endParaRPr lang="en-US" sz="36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  <a:p>
            <a:endParaRPr lang="en-US" sz="36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1CB7F2-5588-7F6F-F671-AF99E99D6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B0499-CF06-2F4B-8A07-138BFE86E085}" type="slidenum">
              <a:rPr lang="en-US" smtClean="0"/>
              <a:t>45</a:t>
            </a:fld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18C407F-9518-3338-F71B-761A05709A71}"/>
              </a:ext>
            </a:extLst>
          </p:cNvPr>
          <p:cNvSpPr/>
          <p:nvPr/>
        </p:nvSpPr>
        <p:spPr>
          <a:xfrm>
            <a:off x="468143" y="483705"/>
            <a:ext cx="198783" cy="33793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Graphical user interface&#10;&#10;Description automatically generated">
            <a:extLst>
              <a:ext uri="{FF2B5EF4-FFF2-40B4-BE49-F238E27FC236}">
                <a16:creationId xmlns:a16="http://schemas.microsoft.com/office/drawing/2014/main" id="{1B6C8FA2-85B4-ADC0-564A-AF12B96FF7D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8143" y="1218216"/>
            <a:ext cx="7190684" cy="5138134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EEAE2D9-2444-180C-AC69-425AA99840DA}"/>
              </a:ext>
            </a:extLst>
          </p:cNvPr>
          <p:cNvCxnSpPr>
            <a:cxnSpLocks/>
          </p:cNvCxnSpPr>
          <p:nvPr/>
        </p:nvCxnSpPr>
        <p:spPr>
          <a:xfrm flipH="1">
            <a:off x="5432046" y="1629012"/>
            <a:ext cx="765493" cy="0"/>
          </a:xfrm>
          <a:prstGeom prst="straightConnector1">
            <a:avLst/>
          </a:prstGeom>
          <a:ln w="60325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A66F5A0B-6928-6E52-FBC0-E2574437F3CA}"/>
              </a:ext>
            </a:extLst>
          </p:cNvPr>
          <p:cNvSpPr txBox="1"/>
          <p:nvPr/>
        </p:nvSpPr>
        <p:spPr>
          <a:xfrm>
            <a:off x="6329314" y="1382873"/>
            <a:ext cx="586268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2"/>
                </a:solidFill>
                <a:latin typeface="Helvetica" pitchFamily="2" charset="0"/>
                <a:cs typeface="Devanagari MT" panose="02000500020000000000" pitchFamily="2" charset="0"/>
              </a:rPr>
              <a:t>head</a:t>
            </a:r>
            <a:r>
              <a:rPr lang="en-US" sz="24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 = output first 10 lines of file</a:t>
            </a:r>
            <a:endParaRPr lang="en-US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  <a:p>
            <a:endParaRPr lang="en-US" sz="24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BEC6D91-E7DD-8CEB-9199-B68967D15B0A}"/>
              </a:ext>
            </a:extLst>
          </p:cNvPr>
          <p:cNvCxnSpPr>
            <a:cxnSpLocks/>
          </p:cNvCxnSpPr>
          <p:nvPr/>
        </p:nvCxnSpPr>
        <p:spPr>
          <a:xfrm flipH="1">
            <a:off x="5432046" y="2916550"/>
            <a:ext cx="765493" cy="0"/>
          </a:xfrm>
          <a:prstGeom prst="straightConnector1">
            <a:avLst/>
          </a:prstGeom>
          <a:ln w="60325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D1D510C-2E44-FF6E-BF68-65045E7FE722}"/>
              </a:ext>
            </a:extLst>
          </p:cNvPr>
          <p:cNvSpPr txBox="1"/>
          <p:nvPr/>
        </p:nvSpPr>
        <p:spPr>
          <a:xfrm>
            <a:off x="6329314" y="2670411"/>
            <a:ext cx="586268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2"/>
                </a:solidFill>
                <a:latin typeface="Helvetica" pitchFamily="2" charset="0"/>
                <a:cs typeface="Devanagari MT" panose="02000500020000000000" pitchFamily="2" charset="0"/>
              </a:rPr>
              <a:t>tail</a:t>
            </a:r>
            <a:r>
              <a:rPr lang="en-US" sz="24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 = output last 10 lines of file</a:t>
            </a:r>
            <a:endParaRPr lang="en-US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  <a:p>
            <a:endParaRPr lang="en-US" sz="24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27AE41A-82F5-775A-91B9-B9C754705921}"/>
              </a:ext>
            </a:extLst>
          </p:cNvPr>
          <p:cNvCxnSpPr>
            <a:cxnSpLocks/>
          </p:cNvCxnSpPr>
          <p:nvPr/>
        </p:nvCxnSpPr>
        <p:spPr>
          <a:xfrm flipH="1">
            <a:off x="6155617" y="4189098"/>
            <a:ext cx="765493" cy="0"/>
          </a:xfrm>
          <a:prstGeom prst="straightConnector1">
            <a:avLst/>
          </a:prstGeom>
          <a:ln w="60325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E7011DDB-7CA5-DD47-80A4-D4CDBAF3B348}"/>
              </a:ext>
            </a:extLst>
          </p:cNvPr>
          <p:cNvSpPr txBox="1"/>
          <p:nvPr/>
        </p:nvSpPr>
        <p:spPr>
          <a:xfrm>
            <a:off x="7052885" y="3942959"/>
            <a:ext cx="5862686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2"/>
                </a:solidFill>
                <a:latin typeface="Helvetica" pitchFamily="2" charset="0"/>
                <a:cs typeface="Devanagari MT" panose="02000500020000000000" pitchFamily="2" charset="0"/>
              </a:rPr>
              <a:t>grep</a:t>
            </a:r>
            <a:r>
              <a:rPr lang="en-US" sz="24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 = search and return a </a:t>
            </a:r>
          </a:p>
          <a:p>
            <a:r>
              <a:rPr lang="en-US" sz="24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            specific pattern of </a:t>
            </a:r>
          </a:p>
          <a:p>
            <a:r>
              <a:rPr lang="en-US" sz="24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            characters</a:t>
            </a:r>
            <a:endParaRPr lang="en-US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  <a:p>
            <a:endParaRPr lang="en-US" sz="24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66020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F34FED-EABA-5455-8011-74A678028509}"/>
              </a:ext>
            </a:extLst>
          </p:cNvPr>
          <p:cNvSpPr txBox="1"/>
          <p:nvPr/>
        </p:nvSpPr>
        <p:spPr>
          <a:xfrm>
            <a:off x="359815" y="341053"/>
            <a:ext cx="113020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   </a:t>
            </a:r>
            <a:r>
              <a:rPr lang="en-US" sz="35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What is the IDEAL reference?</a:t>
            </a:r>
            <a:endParaRPr lang="en-US" sz="24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  <a:p>
            <a:endParaRPr lang="en-US" sz="36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1CB7F2-5588-7F6F-F671-AF99E99D6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B0499-CF06-2F4B-8A07-138BFE86E085}" type="slidenum">
              <a:rPr lang="en-US" smtClean="0"/>
              <a:t>5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18C407F-9518-3338-F71B-761A05709A71}"/>
              </a:ext>
            </a:extLst>
          </p:cNvPr>
          <p:cNvSpPr/>
          <p:nvPr/>
        </p:nvSpPr>
        <p:spPr>
          <a:xfrm>
            <a:off x="468143" y="483705"/>
            <a:ext cx="198783" cy="33793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72" name="Picture 4" descr="Premium Vector | Lgbt people silhouette man woman rainbow vector">
            <a:extLst>
              <a:ext uri="{FF2B5EF4-FFF2-40B4-BE49-F238E27FC236}">
                <a16:creationId xmlns:a16="http://schemas.microsoft.com/office/drawing/2014/main" id="{852FEC85-3704-BF8D-8C46-726479588C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43486" y="1293701"/>
            <a:ext cx="5804150" cy="3343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 descr="A picture containing text&#10;&#10;Description automatically generated">
            <a:extLst>
              <a:ext uri="{FF2B5EF4-FFF2-40B4-BE49-F238E27FC236}">
                <a16:creationId xmlns:a16="http://schemas.microsoft.com/office/drawing/2014/main" id="{3ABA6D20-A0F9-4C59-A1A4-131FFF063BE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35694" y="875213"/>
            <a:ext cx="3213138" cy="338839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D6F5DB79-5C7E-043D-977E-A997D25E96A1}"/>
              </a:ext>
            </a:extLst>
          </p:cNvPr>
          <p:cNvSpPr txBox="1"/>
          <p:nvPr/>
        </p:nvSpPr>
        <p:spPr>
          <a:xfrm>
            <a:off x="1715216" y="4393649"/>
            <a:ext cx="406522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“The Human Genome” ?</a:t>
            </a:r>
          </a:p>
          <a:p>
            <a:endParaRPr lang="en-US" sz="24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  <a:p>
            <a:endParaRPr lang="en-US" sz="36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7F25ABB-3FD4-E80C-0138-52E0F90F07A7}"/>
              </a:ext>
            </a:extLst>
          </p:cNvPr>
          <p:cNvSpPr txBox="1"/>
          <p:nvPr/>
        </p:nvSpPr>
        <p:spPr>
          <a:xfrm>
            <a:off x="7464221" y="4416731"/>
            <a:ext cx="32131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Cell line (e.g. K562)</a:t>
            </a:r>
          </a:p>
          <a:p>
            <a:pPr algn="ctr"/>
            <a:r>
              <a:rPr lang="en-US" sz="24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genome?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F33C907-5101-EA2A-8E89-542B0A3E9F5A}"/>
              </a:ext>
            </a:extLst>
          </p:cNvPr>
          <p:cNvSpPr txBox="1"/>
          <p:nvPr/>
        </p:nvSpPr>
        <p:spPr>
          <a:xfrm>
            <a:off x="4709984" y="5400849"/>
            <a:ext cx="40652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something else?</a:t>
            </a:r>
          </a:p>
          <a:p>
            <a:endParaRPr lang="en-US" sz="36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01688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F34FED-EABA-5455-8011-74A678028509}"/>
              </a:ext>
            </a:extLst>
          </p:cNvPr>
          <p:cNvSpPr txBox="1"/>
          <p:nvPr/>
        </p:nvSpPr>
        <p:spPr>
          <a:xfrm>
            <a:off x="359815" y="341053"/>
            <a:ext cx="11302098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   </a:t>
            </a:r>
            <a:r>
              <a:rPr lang="en-US" sz="35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Perfect or imperfect, we need a reference </a:t>
            </a:r>
            <a:endParaRPr lang="en-US" sz="24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  <a:p>
            <a:endParaRPr lang="en-US" sz="36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  <a:p>
            <a:endParaRPr lang="en-US" sz="36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  <a:p>
            <a:pPr lvl="2"/>
            <a:endParaRPr lang="en-US" sz="36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  <a:p>
            <a:pPr lvl="2"/>
            <a:r>
              <a:rPr lang="en-US" sz="2400" b="0" i="0" dirty="0">
                <a:solidFill>
                  <a:srgbClr val="000000"/>
                </a:solidFill>
                <a:effectLst/>
              </a:rPr>
              <a:t>1.  	The quick brown f</a:t>
            </a:r>
            <a:r>
              <a:rPr lang="en-US" sz="2400" b="1" i="0" dirty="0">
                <a:solidFill>
                  <a:srgbClr val="FF0000"/>
                </a:solidFill>
                <a:effectLst/>
              </a:rPr>
              <a:t>a</a:t>
            </a:r>
            <a:r>
              <a:rPr lang="en-US" sz="2400" b="0" i="0" dirty="0">
                <a:solidFill>
                  <a:srgbClr val="000000"/>
                </a:solidFill>
                <a:effectLst/>
              </a:rPr>
              <a:t>x jumped over the lazy dog</a:t>
            </a:r>
            <a:r>
              <a:rPr lang="en-US" sz="2400" b="1" i="0" dirty="0">
                <a:solidFill>
                  <a:srgbClr val="FF0000"/>
                </a:solidFill>
                <a:effectLst/>
              </a:rPr>
              <a:t>e</a:t>
            </a:r>
            <a:r>
              <a:rPr lang="en-US" sz="2400" b="0" i="0" dirty="0">
                <a:solidFill>
                  <a:srgbClr val="000000"/>
                </a:solidFill>
                <a:effectLst/>
              </a:rPr>
              <a:t>.</a:t>
            </a:r>
          </a:p>
          <a:p>
            <a:pPr algn="l"/>
            <a:r>
              <a:rPr lang="en-US" sz="2400" dirty="0">
                <a:solidFill>
                  <a:srgbClr val="000000"/>
                </a:solidFill>
              </a:rPr>
              <a:t>	</a:t>
            </a:r>
            <a:r>
              <a:rPr lang="en-US" sz="2400" b="0" i="0" dirty="0">
                <a:solidFill>
                  <a:srgbClr val="000000"/>
                </a:solidFill>
                <a:effectLst/>
              </a:rPr>
              <a:t>2.  	The quick </a:t>
            </a:r>
            <a:r>
              <a:rPr lang="en-US" sz="2400" b="1" i="0" dirty="0">
                <a:solidFill>
                  <a:srgbClr val="000000"/>
                </a:solidFill>
                <a:effectLst/>
              </a:rPr>
              <a:t>_</a:t>
            </a:r>
            <a:r>
              <a:rPr lang="en-US" sz="2400" b="0" i="0" dirty="0">
                <a:solidFill>
                  <a:srgbClr val="000000"/>
                </a:solidFill>
                <a:effectLst/>
              </a:rPr>
              <a:t> fox jump</a:t>
            </a:r>
            <a:r>
              <a:rPr lang="en-US" sz="2400" b="1" i="0" dirty="0">
                <a:solidFill>
                  <a:srgbClr val="FF0000"/>
                </a:solidFill>
                <a:effectLst/>
              </a:rPr>
              <a:t>s</a:t>
            </a:r>
            <a:r>
              <a:rPr lang="en-US" sz="2400" b="0" i="0" dirty="0">
                <a:solidFill>
                  <a:srgbClr val="000000"/>
                </a:solidFill>
                <a:effectLst/>
              </a:rPr>
              <a:t> over the lazy dog</a:t>
            </a:r>
            <a:r>
              <a:rPr lang="en-US" sz="2400" b="1" i="0" dirty="0">
                <a:solidFill>
                  <a:srgbClr val="FF0000"/>
                </a:solidFill>
                <a:effectLst/>
              </a:rPr>
              <a:t>e</a:t>
            </a:r>
            <a:r>
              <a:rPr lang="en-US" sz="2400" b="0" i="0" dirty="0">
                <a:solidFill>
                  <a:srgbClr val="000000"/>
                </a:solidFill>
                <a:effectLst/>
              </a:rPr>
              <a:t>.</a:t>
            </a:r>
          </a:p>
          <a:p>
            <a:pPr algn="l"/>
            <a:r>
              <a:rPr lang="en-US" sz="2400" b="0" i="0" dirty="0">
                <a:solidFill>
                  <a:srgbClr val="000000"/>
                </a:solidFill>
                <a:effectLst/>
              </a:rPr>
              <a:t>	3.  	The quick brown fox jumped over the lazy </a:t>
            </a:r>
            <a:r>
              <a:rPr lang="en-US" sz="2400" b="1" i="0" dirty="0">
                <a:solidFill>
                  <a:srgbClr val="FF0000"/>
                </a:solidFill>
                <a:effectLst/>
              </a:rPr>
              <a:t>brown</a:t>
            </a:r>
            <a:r>
              <a:rPr lang="en-US" sz="2400" b="0" i="0" dirty="0">
                <a:solidFill>
                  <a:srgbClr val="000000"/>
                </a:solidFill>
                <a:effectLst/>
              </a:rPr>
              <a:t> dog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Montserrat" pitchFamily="2" charset="77"/>
              </a:rPr>
              <a:t>.</a:t>
            </a:r>
            <a:endParaRPr lang="en-US" sz="3600" b="1" i="0" dirty="0">
              <a:solidFill>
                <a:srgbClr val="11294B"/>
              </a:solidFill>
              <a:effectLst/>
              <a:latin typeface="Helvetica" pitchFamily="2" charset="0"/>
              <a:cs typeface="Devanagari MT" panose="02000500020000000000" pitchFamily="2" charset="0"/>
            </a:endParaRPr>
          </a:p>
          <a:p>
            <a:pPr algn="l"/>
            <a:endParaRPr lang="en-US" sz="2400" b="1" dirty="0">
              <a:solidFill>
                <a:srgbClr val="11294B"/>
              </a:solidFill>
              <a:cs typeface="Devanagari MT" panose="02000500020000000000" pitchFamily="2" charset="0"/>
            </a:endParaRPr>
          </a:p>
          <a:p>
            <a:pPr algn="l"/>
            <a:r>
              <a:rPr lang="en-US" sz="2400" b="1" i="0" dirty="0">
                <a:solidFill>
                  <a:srgbClr val="11294B"/>
                </a:solidFill>
                <a:effectLst/>
                <a:cs typeface="Devanagari MT" panose="02000500020000000000" pitchFamily="2" charset="0"/>
              </a:rPr>
              <a:t>	</a:t>
            </a:r>
            <a:r>
              <a:rPr lang="en-US" sz="2400" i="0" dirty="0">
                <a:effectLst/>
                <a:cs typeface="Devanagari MT" panose="02000500020000000000" pitchFamily="2" charset="0"/>
              </a:rPr>
              <a:t>Ref. 	</a:t>
            </a:r>
            <a:r>
              <a:rPr lang="en-US" sz="2400" b="0" i="0" dirty="0">
                <a:solidFill>
                  <a:srgbClr val="000000"/>
                </a:solidFill>
                <a:effectLst/>
              </a:rPr>
              <a:t>The quick brown fox jumped over the lazy dog</a:t>
            </a:r>
            <a:r>
              <a:rPr lang="en-US" sz="2400" i="0" dirty="0">
                <a:solidFill>
                  <a:srgbClr val="000000"/>
                </a:solidFill>
                <a:effectLst/>
              </a:rPr>
              <a:t>e</a:t>
            </a:r>
            <a:r>
              <a:rPr lang="en-US" sz="2400" b="0" i="0" dirty="0">
                <a:solidFill>
                  <a:srgbClr val="000000"/>
                </a:solidFill>
                <a:effectLst/>
              </a:rPr>
              <a:t>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1CB7F2-5588-7F6F-F671-AF99E99D6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B0499-CF06-2F4B-8A07-138BFE86E085}" type="slidenum">
              <a:rPr lang="en-US" smtClean="0"/>
              <a:t>6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18C407F-9518-3338-F71B-761A05709A71}"/>
              </a:ext>
            </a:extLst>
          </p:cNvPr>
          <p:cNvSpPr/>
          <p:nvPr/>
        </p:nvSpPr>
        <p:spPr>
          <a:xfrm>
            <a:off x="468143" y="483705"/>
            <a:ext cx="198783" cy="33793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DD20EB7-E6EF-B3EE-09D3-16E2AE6DFCDF}"/>
              </a:ext>
            </a:extLst>
          </p:cNvPr>
          <p:cNvSpPr txBox="1"/>
          <p:nvPr/>
        </p:nvSpPr>
        <p:spPr>
          <a:xfrm>
            <a:off x="359813" y="1395484"/>
            <a:ext cx="545315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Genome analyses need a common reference coordinate system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2EAD8D4-EA2A-737D-010A-0264D8F62409}"/>
              </a:ext>
            </a:extLst>
          </p:cNvPr>
          <p:cNvSpPr txBox="1"/>
          <p:nvPr/>
        </p:nvSpPr>
        <p:spPr>
          <a:xfrm>
            <a:off x="353684" y="5825951"/>
            <a:ext cx="862702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u="none" strike="noStrike" dirty="0">
                <a:solidFill>
                  <a:schemeClr val="bg1">
                    <a:lumMod val="50000"/>
                  </a:schemeClr>
                </a:solidFill>
                <a:effectLst/>
                <a:latin typeface="Helvetica" pitchFamily="2" charset="0"/>
              </a:rPr>
              <a:t>Derek Caetano-</a:t>
            </a:r>
            <a:r>
              <a:rPr lang="en-US" b="0" i="0" u="none" strike="noStrike" dirty="0" err="1">
                <a:solidFill>
                  <a:schemeClr val="bg1">
                    <a:lumMod val="50000"/>
                  </a:schemeClr>
                </a:solidFill>
                <a:effectLst/>
                <a:latin typeface="Helvetica" pitchFamily="2" charset="0"/>
              </a:rPr>
              <a:t>Anolles</a:t>
            </a:r>
            <a:endParaRPr lang="en-US" b="0" i="0" u="none" strike="noStrike" dirty="0">
              <a:solidFill>
                <a:schemeClr val="bg1">
                  <a:lumMod val="50000"/>
                </a:schemeClr>
              </a:solidFill>
              <a:effectLst/>
              <a:latin typeface="Helvetica" pitchFamily="2" charset="0"/>
            </a:endParaRPr>
          </a:p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https://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gatk.broadinstitute.org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/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hc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/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en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-us/articles/360035891071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B5F8487-BA39-156C-009E-FFB81D2CD0F3}"/>
              </a:ext>
            </a:extLst>
          </p:cNvPr>
          <p:cNvSpPr txBox="1"/>
          <p:nvPr/>
        </p:nvSpPr>
        <p:spPr>
          <a:xfrm>
            <a:off x="353684" y="4752129"/>
            <a:ext cx="966593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A synthetic hybrid reference facilitates identification of what is divergent from population </a:t>
            </a:r>
          </a:p>
        </p:txBody>
      </p:sp>
    </p:spTree>
    <p:extLst>
      <p:ext uri="{BB962C8B-B14F-4D97-AF65-F5344CB8AC3E}">
        <p14:creationId xmlns:p14="http://schemas.microsoft.com/office/powerpoint/2010/main" val="9216180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F34FED-EABA-5455-8011-74A678028509}"/>
              </a:ext>
            </a:extLst>
          </p:cNvPr>
          <p:cNvSpPr txBox="1"/>
          <p:nvPr/>
        </p:nvSpPr>
        <p:spPr>
          <a:xfrm>
            <a:off x="359815" y="341053"/>
            <a:ext cx="1130209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   </a:t>
            </a:r>
            <a:r>
              <a:rPr lang="en-US" sz="35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The Human Genome Project</a:t>
            </a:r>
            <a:endParaRPr lang="en-US" sz="24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  <a:p>
            <a:endParaRPr lang="en-US" sz="36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  <a:p>
            <a:endParaRPr lang="en-US" sz="36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  <a:p>
            <a:endParaRPr lang="en-US" sz="36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  <a:p>
            <a:endParaRPr lang="en-US" sz="36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  <a:p>
            <a:endParaRPr lang="en-US" sz="36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1CB7F2-5588-7F6F-F671-AF99E99D6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B0499-CF06-2F4B-8A07-138BFE86E085}" type="slidenum">
              <a:rPr lang="en-US" smtClean="0"/>
              <a:t>7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18C407F-9518-3338-F71B-761A05709A71}"/>
              </a:ext>
            </a:extLst>
          </p:cNvPr>
          <p:cNvSpPr/>
          <p:nvPr/>
        </p:nvSpPr>
        <p:spPr>
          <a:xfrm>
            <a:off x="468143" y="483705"/>
            <a:ext cx="198783" cy="33793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1B352CD7-1E9A-9221-82EA-B603C4C1364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1346" y="1188678"/>
            <a:ext cx="10519036" cy="487612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B0A40BC-BF1F-74A9-70A7-AEF9587AA6E8}"/>
              </a:ext>
            </a:extLst>
          </p:cNvPr>
          <p:cNvSpPr txBox="1"/>
          <p:nvPr/>
        </p:nvSpPr>
        <p:spPr>
          <a:xfrm>
            <a:off x="921617" y="6077247"/>
            <a:ext cx="1018181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1990 – 2003: The Human Genome Project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B8AB91A-3B7F-21DE-B62F-DC2FCBD58651}"/>
              </a:ext>
            </a:extLst>
          </p:cNvPr>
          <p:cNvSpPr txBox="1"/>
          <p:nvPr/>
        </p:nvSpPr>
        <p:spPr>
          <a:xfrm>
            <a:off x="8785358" y="6123413"/>
            <a:ext cx="60980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  <a:cs typeface="Devanagari MT" panose="02000500020000000000" pitchFamily="2" charset="0"/>
              </a:rPr>
              <a:t>NHGRI (genome.gov)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68654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F34FED-EABA-5455-8011-74A678028509}"/>
              </a:ext>
            </a:extLst>
          </p:cNvPr>
          <p:cNvSpPr txBox="1"/>
          <p:nvPr/>
        </p:nvSpPr>
        <p:spPr>
          <a:xfrm>
            <a:off x="359814" y="341053"/>
            <a:ext cx="1183218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   </a:t>
            </a:r>
            <a:r>
              <a:rPr lang="en-US" sz="35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Generating the draft genome sequence</a:t>
            </a:r>
            <a:endParaRPr lang="en-US" sz="24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  <a:p>
            <a:endParaRPr lang="en-US" sz="36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  <a:p>
            <a:endParaRPr lang="en-US" sz="36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  <a:p>
            <a:endParaRPr lang="en-US" sz="36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  <a:p>
            <a:endParaRPr lang="en-US" sz="36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  <a:p>
            <a:endParaRPr lang="en-US" sz="36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1CB7F2-5588-7F6F-F671-AF99E99D6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B0499-CF06-2F4B-8A07-138BFE86E085}" type="slidenum">
              <a:rPr lang="en-US" smtClean="0"/>
              <a:t>8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18C407F-9518-3338-F71B-761A05709A71}"/>
              </a:ext>
            </a:extLst>
          </p:cNvPr>
          <p:cNvSpPr/>
          <p:nvPr/>
        </p:nvSpPr>
        <p:spPr>
          <a:xfrm>
            <a:off x="468143" y="483705"/>
            <a:ext cx="198783" cy="33793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A screenshot of a computer&#10;&#10;Description automatically generated">
            <a:extLst>
              <a:ext uri="{FF2B5EF4-FFF2-40B4-BE49-F238E27FC236}">
                <a16:creationId xmlns:a16="http://schemas.microsoft.com/office/drawing/2014/main" id="{CA03B17F-BF70-AE46-A13C-DD9AA0015CC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78123" y="1376513"/>
            <a:ext cx="3072317" cy="410497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46BEDD4D-2D67-7BD5-623C-D1203A49E61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8571" y="1830962"/>
            <a:ext cx="2950526" cy="410497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7D2DF60-2DFC-CD93-EC72-E30965E318F7}"/>
              </a:ext>
            </a:extLst>
          </p:cNvPr>
          <p:cNvSpPr txBox="1"/>
          <p:nvPr/>
        </p:nvSpPr>
        <p:spPr>
          <a:xfrm>
            <a:off x="8665029" y="5509231"/>
            <a:ext cx="763082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  <a:cs typeface="Devanagari MT" panose="02000500020000000000" pitchFamily="2" charset="0"/>
              </a:rPr>
              <a:t>Shendure et al., Nature 2017</a:t>
            </a:r>
            <a:endParaRPr 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DCE30C-E3C5-6E12-222F-656A72F5A566}"/>
              </a:ext>
            </a:extLst>
          </p:cNvPr>
          <p:cNvSpPr txBox="1"/>
          <p:nvPr/>
        </p:nvSpPr>
        <p:spPr>
          <a:xfrm>
            <a:off x="5068750" y="1584849"/>
            <a:ext cx="666031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Hierarchical shotgun sanger sequencing</a:t>
            </a:r>
          </a:p>
        </p:txBody>
      </p:sp>
      <p:pic>
        <p:nvPicPr>
          <p:cNvPr id="8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9D40243-01A5-091B-2F93-20F8416B10C2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42422" y="2280511"/>
            <a:ext cx="6520477" cy="320097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EE1344D-3435-E8F5-28B6-7FF8C73130A2}"/>
              </a:ext>
            </a:extLst>
          </p:cNvPr>
          <p:cNvSpPr txBox="1"/>
          <p:nvPr/>
        </p:nvSpPr>
        <p:spPr>
          <a:xfrm>
            <a:off x="468143" y="6137688"/>
            <a:ext cx="76308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  <a:cs typeface="Devanagari MT" panose="02000500020000000000" pitchFamily="2" charset="0"/>
              </a:rPr>
              <a:t>International Human Genome Sequencing Consortium, Nature, 2001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99821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F34FED-EABA-5455-8011-74A678028509}"/>
              </a:ext>
            </a:extLst>
          </p:cNvPr>
          <p:cNvSpPr txBox="1"/>
          <p:nvPr/>
        </p:nvSpPr>
        <p:spPr>
          <a:xfrm>
            <a:off x="359814" y="341053"/>
            <a:ext cx="1183218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   </a:t>
            </a:r>
            <a:r>
              <a:rPr lang="en-US" sz="35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Generating the draft genome sequence</a:t>
            </a:r>
            <a:endParaRPr lang="en-US" sz="24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  <a:p>
            <a:endParaRPr lang="en-US" sz="36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  <a:p>
            <a:endParaRPr lang="en-US" sz="36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  <a:p>
            <a:endParaRPr lang="en-US" sz="36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  <a:p>
            <a:endParaRPr lang="en-US" sz="36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  <a:p>
            <a:endParaRPr lang="en-US" sz="36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1CB7F2-5588-7F6F-F671-AF99E99D6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B0499-CF06-2F4B-8A07-138BFE86E085}" type="slidenum">
              <a:rPr lang="en-US" smtClean="0"/>
              <a:t>9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18C407F-9518-3338-F71B-761A05709A71}"/>
              </a:ext>
            </a:extLst>
          </p:cNvPr>
          <p:cNvSpPr/>
          <p:nvPr/>
        </p:nvSpPr>
        <p:spPr>
          <a:xfrm>
            <a:off x="468143" y="483705"/>
            <a:ext cx="198783" cy="33793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A screenshot of a computer&#10;&#10;Description automatically generated">
            <a:extLst>
              <a:ext uri="{FF2B5EF4-FFF2-40B4-BE49-F238E27FC236}">
                <a16:creationId xmlns:a16="http://schemas.microsoft.com/office/drawing/2014/main" id="{CA03B17F-BF70-AE46-A13C-DD9AA0015CC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78123" y="1376513"/>
            <a:ext cx="3072317" cy="410497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46BEDD4D-2D67-7BD5-623C-D1203A49E61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8571" y="1830962"/>
            <a:ext cx="2950526" cy="410497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Picture 16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0A6C8A98-E8AB-7635-9042-831C97ECD2A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11784" y="1534121"/>
            <a:ext cx="6319670" cy="410497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7D2DF60-2DFC-CD93-EC72-E30965E318F7}"/>
              </a:ext>
            </a:extLst>
          </p:cNvPr>
          <p:cNvSpPr txBox="1"/>
          <p:nvPr/>
        </p:nvSpPr>
        <p:spPr>
          <a:xfrm>
            <a:off x="468143" y="6137688"/>
            <a:ext cx="76308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  <a:cs typeface="Devanagari MT" panose="02000500020000000000" pitchFamily="2" charset="0"/>
              </a:rPr>
              <a:t>International Human Genome Sequencing Consortium, Nature, 2001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70209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14269</TotalTime>
  <Words>1896</Words>
  <Application>Microsoft Macintosh PowerPoint</Application>
  <PresentationFormat>Widescreen</PresentationFormat>
  <Paragraphs>570</Paragraphs>
  <Slides>45</Slides>
  <Notes>42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1" baseType="lpstr">
      <vt:lpstr>Arial</vt:lpstr>
      <vt:lpstr>Calibri</vt:lpstr>
      <vt:lpstr>Calibri Light</vt:lpstr>
      <vt:lpstr>Helvetica</vt:lpstr>
      <vt:lpstr>Montserrat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VanBortle, Kevin Thomas</dc:creator>
  <cp:lastModifiedBy>VanBortle, Kevin Thomas</cp:lastModifiedBy>
  <cp:revision>42</cp:revision>
  <dcterms:created xsi:type="dcterms:W3CDTF">2023-01-06T22:39:01Z</dcterms:created>
  <dcterms:modified xsi:type="dcterms:W3CDTF">2023-01-24T00:48:08Z</dcterms:modified>
</cp:coreProperties>
</file>